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Inter"/>
      <p:bold r:id="rId14"/>
      <p:boldItalic r:id="rId15"/>
    </p:embeddedFont>
    <p:embeddedFont>
      <p:font typeface="Inter Black"/>
      <p:bold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Inter-boldItalic.fntdata"/><Relationship Id="rId14" Type="http://schemas.openxmlformats.org/officeDocument/2006/relationships/font" Target="fonts/Inter-bold.fntdata"/><Relationship Id="rId17" Type="http://schemas.openxmlformats.org/officeDocument/2006/relationships/font" Target="fonts/InterBlack-boldItalic.fntdata"/><Relationship Id="rId16" Type="http://schemas.openxmlformats.org/officeDocument/2006/relationships/font" Target="fonts/InterBlack-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fb45c9ee78_21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3fb45c9ee78_2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fb45c9ee78_20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fb45c9ee78_2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fb45c9ee78_19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fb45c9ee78_1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fb45c9ee78_18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fb45c9ee78_1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fb45c9ee78_17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fb45c9ee78_1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fb45c9ee78_16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fb45c9ee78_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fb45c9ee78_15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fb45c9ee78_1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fb45c9ee78_14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fb45c9ee78_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b45c9ee78_13_0)">
  <p:cSld name="Generated (g3fb45c9ee78_13_0)">
    <p:spTree>
      <p:nvGrpSpPr>
        <p:cNvPr id="9"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grpSp>
        <p:nvGrpSpPr>
          <p:cNvPr id="55" name="Google Shape;55;p14"/>
          <p:cNvGrpSpPr/>
          <p:nvPr/>
        </p:nvGrpSpPr>
        <p:grpSpPr>
          <a:xfrm>
            <a:off x="0" y="0"/>
            <a:ext cx="9144000" cy="5143500"/>
            <a:chOff x="0" y="0"/>
            <a:chExt cx="9144000" cy="5143500"/>
          </a:xfrm>
        </p:grpSpPr>
        <p:pic>
          <p:nvPicPr>
            <p:cNvPr id="56" name="Google Shape;56;p1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57" name="Google Shape;57;p14"/>
            <p:cNvSpPr/>
            <p:nvPr/>
          </p:nvSpPr>
          <p:spPr>
            <a:xfrm>
              <a:off x="0" y="0"/>
              <a:ext cx="1143000" cy="51435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8" name="Google Shape;58;p14"/>
            <p:cNvSpPr/>
            <p:nvPr/>
          </p:nvSpPr>
          <p:spPr>
            <a:xfrm>
              <a:off x="1143000" y="0"/>
              <a:ext cx="152400" cy="51435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59" name="Google Shape;59;p14"/>
            <p:cNvGrpSpPr/>
            <p:nvPr/>
          </p:nvGrpSpPr>
          <p:grpSpPr>
            <a:xfrm>
              <a:off x="457200" y="457200"/>
              <a:ext cx="457200" cy="457200"/>
              <a:chOff x="0" y="0"/>
              <a:chExt cx="457200" cy="457200"/>
            </a:xfrm>
          </p:grpSpPr>
          <p:sp>
            <p:nvSpPr>
              <p:cNvPr id="60" name="Google Shape;60;p14"/>
              <p:cNvSpPr/>
              <p:nvPr/>
            </p:nvSpPr>
            <p:spPr>
              <a:xfrm>
                <a:off x="0" y="0"/>
                <a:ext cx="152400" cy="4572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1" name="Google Shape;61;p14"/>
              <p:cNvSpPr/>
              <p:nvPr/>
            </p:nvSpPr>
            <p:spPr>
              <a:xfrm>
                <a:off x="152400" y="0"/>
                <a:ext cx="152400" cy="4572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2" name="Google Shape;62;p14"/>
              <p:cNvSpPr/>
              <p:nvPr/>
            </p:nvSpPr>
            <p:spPr>
              <a:xfrm>
                <a:off x="304800" y="0"/>
                <a:ext cx="152400" cy="4572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sp>
        <p:nvSpPr>
          <p:cNvPr id="63" name="Google Shape;63;p14"/>
          <p:cNvSpPr txBox="1"/>
          <p:nvPr/>
        </p:nvSpPr>
        <p:spPr>
          <a:xfrm>
            <a:off x="1714500" y="457200"/>
            <a:ext cx="69723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111111"/>
                </a:solidFill>
                <a:latin typeface="Inter"/>
                <a:ea typeface="Inter"/>
                <a:cs typeface="Inter"/>
                <a:sym typeface="Inter"/>
              </a:rPr>
              <a:t>2026 SDCFOA MECHANICS UPDATE</a:t>
            </a:r>
            <a:endParaRPr b="1" sz="1000">
              <a:solidFill>
                <a:srgbClr val="111111"/>
              </a:solidFill>
              <a:latin typeface="Inter"/>
              <a:ea typeface="Inter"/>
              <a:cs typeface="Inter"/>
              <a:sym typeface="Inter"/>
            </a:endParaRPr>
          </a:p>
        </p:txBody>
      </p:sp>
      <p:sp>
        <p:nvSpPr>
          <p:cNvPr id="64" name="Google Shape;64;p14"/>
          <p:cNvSpPr txBox="1"/>
          <p:nvPr/>
        </p:nvSpPr>
        <p:spPr>
          <a:xfrm>
            <a:off x="1714500" y="1524000"/>
            <a:ext cx="6858000" cy="3048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3600">
                <a:solidFill>
                  <a:srgbClr val="111111"/>
                </a:solidFill>
                <a:latin typeface="Inter Black"/>
                <a:ea typeface="Inter Black"/>
                <a:cs typeface="Inter Black"/>
                <a:sym typeface="Inter Black"/>
              </a:rPr>
              <a:t>2026 SDCFOA</a:t>
            </a:r>
            <a:endParaRPr b="0" sz="3600">
              <a:solidFill>
                <a:srgbClr val="111111"/>
              </a:solidFill>
              <a:latin typeface="Inter Black"/>
              <a:ea typeface="Inter Black"/>
              <a:cs typeface="Inter Black"/>
              <a:sym typeface="Inter Black"/>
            </a:endParaRPr>
          </a:p>
          <a:p>
            <a:pPr indent="0" lvl="0" marL="0" rtl="0" algn="l">
              <a:spcBef>
                <a:spcPts val="450"/>
              </a:spcBef>
              <a:spcAft>
                <a:spcPts val="0"/>
              </a:spcAft>
              <a:buNone/>
            </a:pPr>
            <a:r>
              <a:rPr b="0" lang="en" sz="3600">
                <a:solidFill>
                  <a:srgbClr val="111111"/>
                </a:solidFill>
                <a:latin typeface="Inter Black"/>
                <a:ea typeface="Inter Black"/>
                <a:cs typeface="Inter Black"/>
                <a:sym typeface="Inter Black"/>
              </a:rPr>
              <a:t>FLAG FOOTBALL</a:t>
            </a:r>
            <a:endParaRPr b="0" sz="3600">
              <a:solidFill>
                <a:srgbClr val="111111"/>
              </a:solidFill>
              <a:latin typeface="Inter Black"/>
              <a:ea typeface="Inter Black"/>
              <a:cs typeface="Inter Black"/>
              <a:sym typeface="Inter Black"/>
            </a:endParaRPr>
          </a:p>
          <a:p>
            <a:pPr indent="0" lvl="0" marL="0" rtl="0" algn="l">
              <a:spcBef>
                <a:spcPts val="450"/>
              </a:spcBef>
              <a:spcAft>
                <a:spcPts val="0"/>
              </a:spcAft>
              <a:buNone/>
            </a:pPr>
            <a:r>
              <a:rPr b="0" lang="en" sz="3600">
                <a:solidFill>
                  <a:srgbClr val="111111"/>
                </a:solidFill>
                <a:latin typeface="Inter Black"/>
                <a:ea typeface="Inter Black"/>
                <a:cs typeface="Inter Black"/>
                <a:sym typeface="Inter Black"/>
              </a:rPr>
              <a:t>MECHANICS UPDATE</a:t>
            </a:r>
            <a:endParaRPr b="0" sz="3600">
              <a:solidFill>
                <a:srgbClr val="111111"/>
              </a:solidFill>
              <a:latin typeface="Inter Black"/>
              <a:ea typeface="Inter Black"/>
              <a:cs typeface="Inter Black"/>
              <a:sym typeface="Inter Black"/>
            </a:endParaRPr>
          </a:p>
          <a:p>
            <a:pPr indent="0" lvl="0" marL="0" rtl="0" algn="l">
              <a:spcBef>
                <a:spcPts val="1800"/>
              </a:spcBef>
              <a:spcAft>
                <a:spcPts val="1800"/>
              </a:spcAft>
              <a:buNone/>
            </a:pPr>
            <a:r>
              <a:rPr b="1" lang="en" sz="1800">
                <a:solidFill>
                  <a:srgbClr val="D32F2F"/>
                </a:solidFill>
                <a:latin typeface="Inter"/>
                <a:ea typeface="Inter"/>
                <a:cs typeface="Inter"/>
                <a:sym typeface="Inter"/>
              </a:rPr>
              <a:t>September 14 Update</a:t>
            </a:r>
            <a:endParaRPr b="1" sz="1800">
              <a:solidFill>
                <a:srgbClr val="D32F2F"/>
              </a:solidFill>
              <a:latin typeface="Inter"/>
              <a:ea typeface="Inter"/>
              <a:cs typeface="Inter"/>
              <a:sym typeface="In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grpSp>
        <p:nvGrpSpPr>
          <p:cNvPr id="69" name="Google Shape;69;p15"/>
          <p:cNvGrpSpPr/>
          <p:nvPr/>
        </p:nvGrpSpPr>
        <p:grpSpPr>
          <a:xfrm>
            <a:off x="0" y="0"/>
            <a:ext cx="9144000" cy="5143500"/>
            <a:chOff x="0" y="0"/>
            <a:chExt cx="9144000" cy="5143500"/>
          </a:xfrm>
        </p:grpSpPr>
        <p:pic>
          <p:nvPicPr>
            <p:cNvPr id="70" name="Google Shape;70;p1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71" name="Google Shape;71;p15"/>
            <p:cNvSpPr/>
            <p:nvPr/>
          </p:nvSpPr>
          <p:spPr>
            <a:xfrm>
              <a:off x="0" y="0"/>
              <a:ext cx="9144000" cy="5143500"/>
            </a:xfrm>
            <a:prstGeom prst="rect">
              <a:avLst/>
            </a:prstGeom>
            <a:solidFill>
              <a:srgbClr val="FFFFFF">
                <a:alpha val="8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72" name="Google Shape;72;p15"/>
          <p:cNvGrpSpPr/>
          <p:nvPr/>
        </p:nvGrpSpPr>
        <p:grpSpPr>
          <a:xfrm>
            <a:off x="457200" y="381000"/>
            <a:ext cx="8229600" cy="419100"/>
            <a:chOff x="457200" y="381000"/>
            <a:chExt cx="8229600" cy="419100"/>
          </a:xfrm>
        </p:grpSpPr>
        <p:sp>
          <p:nvSpPr>
            <p:cNvPr id="73" name="Google Shape;73;p15"/>
            <p:cNvSpPr txBox="1"/>
            <p:nvPr/>
          </p:nvSpPr>
          <p:spPr>
            <a:xfrm>
              <a:off x="457200" y="381000"/>
              <a:ext cx="82296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111111"/>
                  </a:solidFill>
                  <a:latin typeface="Inter"/>
                  <a:ea typeface="Inter"/>
                  <a:cs typeface="Inter"/>
                  <a:sym typeface="Inter"/>
                </a:rPr>
                <a:t>2026 SDCFOA MECHANICS UPDATE</a:t>
              </a:r>
              <a:endParaRPr b="1" sz="1000">
                <a:solidFill>
                  <a:srgbClr val="111111"/>
                </a:solidFill>
                <a:latin typeface="Inter"/>
                <a:ea typeface="Inter"/>
                <a:cs typeface="Inter"/>
                <a:sym typeface="Inter"/>
              </a:endParaRPr>
            </a:p>
          </p:txBody>
        </p:sp>
        <p:grpSp>
          <p:nvGrpSpPr>
            <p:cNvPr id="74" name="Google Shape;74;p15"/>
            <p:cNvGrpSpPr/>
            <p:nvPr/>
          </p:nvGrpSpPr>
          <p:grpSpPr>
            <a:xfrm>
              <a:off x="457200" y="762000"/>
              <a:ext cx="8229600" cy="38100"/>
              <a:chOff x="0" y="0"/>
              <a:chExt cx="8229600" cy="38100"/>
            </a:xfrm>
          </p:grpSpPr>
          <p:sp>
            <p:nvSpPr>
              <p:cNvPr id="75" name="Google Shape;75;p15"/>
              <p:cNvSpPr/>
              <p:nvPr/>
            </p:nvSpPr>
            <p:spPr>
              <a:xfrm>
                <a:off x="0" y="0"/>
                <a:ext cx="8229600" cy="381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6" name="Google Shape;76;p15"/>
              <p:cNvSpPr/>
              <p:nvPr/>
            </p:nvSpPr>
            <p:spPr>
              <a:xfrm>
                <a:off x="0" y="0"/>
                <a:ext cx="1143000" cy="38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sp>
        <p:nvSpPr>
          <p:cNvPr id="77" name="Google Shape;77;p15"/>
          <p:cNvSpPr txBox="1"/>
          <p:nvPr/>
        </p:nvSpPr>
        <p:spPr>
          <a:xfrm>
            <a:off x="457200" y="1047750"/>
            <a:ext cx="82296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3200">
                <a:solidFill>
                  <a:srgbClr val="111111"/>
                </a:solidFill>
                <a:latin typeface="Inter Black"/>
                <a:ea typeface="Inter Black"/>
                <a:cs typeface="Inter Black"/>
                <a:sym typeface="Inter Black"/>
              </a:rPr>
              <a:t>NEUTRAL ZONE &amp; LINE OF SCRIMMAGE</a:t>
            </a:r>
            <a:endParaRPr b="0" sz="3200">
              <a:solidFill>
                <a:srgbClr val="111111"/>
              </a:solidFill>
              <a:latin typeface="Inter Black"/>
              <a:ea typeface="Inter Black"/>
              <a:cs typeface="Inter Black"/>
              <a:sym typeface="Inter Black"/>
            </a:endParaRPr>
          </a:p>
          <a:p>
            <a:pPr indent="0" lvl="0" marL="0" rtl="0" algn="l">
              <a:spcBef>
                <a:spcPts val="600"/>
              </a:spcBef>
              <a:spcAft>
                <a:spcPts val="1800"/>
              </a:spcAft>
              <a:buNone/>
            </a:pPr>
            <a:r>
              <a:rPr b="1" lang="en" sz="1600">
                <a:solidFill>
                  <a:srgbClr val="D32F2F"/>
                </a:solidFill>
                <a:latin typeface="Inter"/>
                <a:ea typeface="Inter"/>
                <a:cs typeface="Inter"/>
                <a:sym typeface="Inter"/>
              </a:rPr>
              <a:t>ALIGNMENT RULES &amp; ENCROACHMENT MECHANICS</a:t>
            </a:r>
            <a:endParaRPr b="1" sz="1600">
              <a:solidFill>
                <a:srgbClr val="D32F2F"/>
              </a:solidFill>
              <a:latin typeface="Inter"/>
              <a:ea typeface="Inter"/>
              <a:cs typeface="Inter"/>
              <a:sym typeface="Inter"/>
            </a:endParaRPr>
          </a:p>
        </p:txBody>
      </p:sp>
      <p:sp>
        <p:nvSpPr>
          <p:cNvPr id="78" name="Google Shape;78;p15"/>
          <p:cNvSpPr txBox="1"/>
          <p:nvPr/>
        </p:nvSpPr>
        <p:spPr>
          <a:xfrm>
            <a:off x="457200" y="1905000"/>
            <a:ext cx="8229600" cy="1047900"/>
          </a:xfrm>
          <a:prstGeom prst="rect">
            <a:avLst/>
          </a:prstGeom>
          <a:noFill/>
          <a:ln>
            <a:noFill/>
          </a:ln>
        </p:spPr>
        <p:txBody>
          <a:bodyPr anchorCtr="0" anchor="t" bIns="0" lIns="0" spcFirstLastPara="1" rIns="0" wrap="square" tIns="0">
            <a:noAutofit/>
          </a:bodyPr>
          <a:lstStyle/>
          <a:p>
            <a:pPr indent="0" lvl="0" marL="0" rtl="0" algn="l">
              <a:spcBef>
                <a:spcPts val="0"/>
              </a:spcBef>
              <a:spcAft>
                <a:spcPts val="1200"/>
              </a:spcAft>
              <a:buNone/>
            </a:pPr>
            <a:r>
              <a:rPr b="0" lang="en" sz="1600">
                <a:solidFill>
                  <a:srgbClr val="111111"/>
                </a:solidFill>
                <a:latin typeface="Inter"/>
                <a:ea typeface="Inter"/>
                <a:cs typeface="Inter"/>
                <a:sym typeface="Inter"/>
              </a:rPr>
              <a:t>The defense must line up one yard from the tip of the football closest to them, while the offense lines up behind their respective tip </a:t>
            </a:r>
            <a:r>
              <a:rPr lang="en" sz="1600">
                <a:solidFill>
                  <a:srgbClr val="111111"/>
                </a:solidFill>
                <a:latin typeface="Inter"/>
                <a:ea typeface="Inter"/>
                <a:cs typeface="Inter"/>
                <a:sym typeface="Inter"/>
              </a:rPr>
              <a:t>of the football</a:t>
            </a:r>
            <a:r>
              <a:rPr b="0" lang="en" sz="1600">
                <a:solidFill>
                  <a:srgbClr val="111111"/>
                </a:solidFill>
                <a:latin typeface="Inter"/>
                <a:ea typeface="Inter"/>
                <a:cs typeface="Inter"/>
                <a:sym typeface="Inter"/>
              </a:rPr>
              <a:t>. Neither team may enter the neutral zone before the snap.</a:t>
            </a:r>
            <a:endParaRPr b="0" sz="1600">
              <a:solidFill>
                <a:srgbClr val="111111"/>
              </a:solidFill>
              <a:latin typeface="Inter"/>
              <a:ea typeface="Inter"/>
              <a:cs typeface="Inter"/>
              <a:sym typeface="Inter"/>
            </a:endParaRPr>
          </a:p>
        </p:txBody>
      </p:sp>
      <p:grpSp>
        <p:nvGrpSpPr>
          <p:cNvPr id="79" name="Google Shape;79;p15"/>
          <p:cNvGrpSpPr/>
          <p:nvPr/>
        </p:nvGrpSpPr>
        <p:grpSpPr>
          <a:xfrm>
            <a:off x="457200" y="3048000"/>
            <a:ext cx="8229600" cy="1619100"/>
            <a:chOff x="457200" y="3048000"/>
            <a:chExt cx="8229600" cy="1619100"/>
          </a:xfrm>
        </p:grpSpPr>
        <p:sp>
          <p:nvSpPr>
            <p:cNvPr id="80" name="Google Shape;80;p15"/>
            <p:cNvSpPr/>
            <p:nvPr/>
          </p:nvSpPr>
          <p:spPr>
            <a:xfrm>
              <a:off x="457200" y="3048000"/>
              <a:ext cx="8229600" cy="1619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1" name="Google Shape;81;p15"/>
            <p:cNvSpPr txBox="1"/>
            <p:nvPr/>
          </p:nvSpPr>
          <p:spPr>
            <a:xfrm>
              <a:off x="762000" y="3190875"/>
              <a:ext cx="7620000" cy="133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850">
                  <a:solidFill>
                    <a:srgbClr val="111111"/>
                  </a:solidFill>
                  <a:latin typeface="Inter"/>
                  <a:ea typeface="Inter"/>
                  <a:cs typeface="Inter"/>
                  <a:sym typeface="Inter"/>
                </a:rPr>
                <a:t>DIMENSIONS &amp; ENCROACHMENT WARNING</a:t>
              </a:r>
              <a:endParaRPr b="1" sz="1850">
                <a:solidFill>
                  <a:srgbClr val="111111"/>
                </a:solidFill>
                <a:latin typeface="Inter"/>
                <a:ea typeface="Inter"/>
                <a:cs typeface="Inter"/>
                <a:sym typeface="Inter"/>
              </a:endParaRPr>
            </a:p>
            <a:p>
              <a:pPr indent="0" lvl="0" marL="0" rtl="0" algn="l">
                <a:spcBef>
                  <a:spcPts val="900"/>
                </a:spcBef>
                <a:spcAft>
                  <a:spcPts val="1200"/>
                </a:spcAft>
                <a:buNone/>
              </a:pPr>
              <a:r>
                <a:rPr b="0" lang="en" sz="1480">
                  <a:solidFill>
                    <a:srgbClr val="111111"/>
                  </a:solidFill>
                  <a:latin typeface="Inter"/>
                  <a:ea typeface="Inter"/>
                  <a:cs typeface="Inter"/>
                  <a:sym typeface="Inter"/>
                </a:rPr>
                <a:t>The neutral zone is defined as the length of the football plus one yard. Leaning into the neutral zone is considered entering; players will receive a warning to back up on the first occurrence and will be flagged for Encroachment on subsequent occurrences.</a:t>
              </a:r>
              <a:endParaRPr b="0" sz="1480">
                <a:solidFill>
                  <a:srgbClr val="111111"/>
                </a:solidFill>
                <a:latin typeface="Inter"/>
                <a:ea typeface="Inter"/>
                <a:cs typeface="Inter"/>
                <a:sym typeface="Inter"/>
              </a:endParaRPr>
            </a:p>
          </p:txBody>
        </p:sp>
      </p:grpSp>
      <p:grpSp>
        <p:nvGrpSpPr>
          <p:cNvPr id="82" name="Google Shape;82;p15"/>
          <p:cNvGrpSpPr/>
          <p:nvPr/>
        </p:nvGrpSpPr>
        <p:grpSpPr>
          <a:xfrm>
            <a:off x="457200" y="4953000"/>
            <a:ext cx="609600" cy="190500"/>
            <a:chOff x="457200" y="4953000"/>
            <a:chExt cx="609600" cy="190500"/>
          </a:xfrm>
        </p:grpSpPr>
        <p:sp>
          <p:nvSpPr>
            <p:cNvPr id="83" name="Google Shape;83;p15"/>
            <p:cNvSpPr/>
            <p:nvPr/>
          </p:nvSpPr>
          <p:spPr>
            <a:xfrm>
              <a:off x="457200" y="4953000"/>
              <a:ext cx="457200" cy="1905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4" name="Google Shape;84;p15"/>
            <p:cNvSpPr/>
            <p:nvPr/>
          </p:nvSpPr>
          <p:spPr>
            <a:xfrm>
              <a:off x="914400" y="4953000"/>
              <a:ext cx="152400" cy="1905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grpSp>
        <p:nvGrpSpPr>
          <p:cNvPr id="89" name="Google Shape;89;p16"/>
          <p:cNvGrpSpPr/>
          <p:nvPr/>
        </p:nvGrpSpPr>
        <p:grpSpPr>
          <a:xfrm>
            <a:off x="0" y="0"/>
            <a:ext cx="9144000" cy="5143500"/>
            <a:chOff x="0" y="0"/>
            <a:chExt cx="9144000" cy="5143500"/>
          </a:xfrm>
        </p:grpSpPr>
        <p:sp>
          <p:nvSpPr>
            <p:cNvPr id="90" name="Google Shape;90;p16"/>
            <p:cNvSpPr/>
            <p:nvPr/>
          </p:nvSpPr>
          <p:spPr>
            <a:xfrm>
              <a:off x="0" y="0"/>
              <a:ext cx="9144000" cy="5143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1" name="Google Shape;91;p16"/>
            <p:cNvSpPr/>
            <p:nvPr/>
          </p:nvSpPr>
          <p:spPr>
            <a:xfrm>
              <a:off x="0" y="0"/>
              <a:ext cx="9144000" cy="5143500"/>
            </a:xfrm>
            <a:prstGeom prst="rect">
              <a:avLst/>
            </a:prstGeom>
            <a:solidFill>
              <a:srgbClr val="FFFFFF">
                <a:alpha val="8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92" name="Google Shape;92;p16"/>
          <p:cNvGrpSpPr/>
          <p:nvPr/>
        </p:nvGrpSpPr>
        <p:grpSpPr>
          <a:xfrm>
            <a:off x="457200" y="381000"/>
            <a:ext cx="8229600" cy="419100"/>
            <a:chOff x="457200" y="381000"/>
            <a:chExt cx="8229600" cy="419100"/>
          </a:xfrm>
        </p:grpSpPr>
        <p:sp>
          <p:nvSpPr>
            <p:cNvPr id="93" name="Google Shape;93;p16"/>
            <p:cNvSpPr txBox="1"/>
            <p:nvPr/>
          </p:nvSpPr>
          <p:spPr>
            <a:xfrm>
              <a:off x="457200" y="381000"/>
              <a:ext cx="82296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111111"/>
                  </a:solidFill>
                  <a:latin typeface="Inter"/>
                  <a:ea typeface="Inter"/>
                  <a:cs typeface="Inter"/>
                  <a:sym typeface="Inter"/>
                </a:rPr>
                <a:t>2026 SDCFOA MECHANICS UPDATE</a:t>
              </a:r>
              <a:endParaRPr b="1" sz="1000">
                <a:solidFill>
                  <a:srgbClr val="111111"/>
                </a:solidFill>
                <a:latin typeface="Inter"/>
                <a:ea typeface="Inter"/>
                <a:cs typeface="Inter"/>
                <a:sym typeface="Inter"/>
              </a:endParaRPr>
            </a:p>
          </p:txBody>
        </p:sp>
        <p:grpSp>
          <p:nvGrpSpPr>
            <p:cNvPr id="94" name="Google Shape;94;p16"/>
            <p:cNvGrpSpPr/>
            <p:nvPr/>
          </p:nvGrpSpPr>
          <p:grpSpPr>
            <a:xfrm>
              <a:off x="457200" y="762000"/>
              <a:ext cx="8229600" cy="38100"/>
              <a:chOff x="0" y="0"/>
              <a:chExt cx="8229600" cy="38100"/>
            </a:xfrm>
          </p:grpSpPr>
          <p:sp>
            <p:nvSpPr>
              <p:cNvPr id="95" name="Google Shape;95;p16"/>
              <p:cNvSpPr/>
              <p:nvPr/>
            </p:nvSpPr>
            <p:spPr>
              <a:xfrm>
                <a:off x="0" y="0"/>
                <a:ext cx="8229600" cy="381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6" name="Google Shape;96;p16"/>
              <p:cNvSpPr/>
              <p:nvPr/>
            </p:nvSpPr>
            <p:spPr>
              <a:xfrm>
                <a:off x="0" y="0"/>
                <a:ext cx="1143000" cy="38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sp>
        <p:nvSpPr>
          <p:cNvPr id="97" name="Google Shape;97;p16"/>
          <p:cNvSpPr txBox="1"/>
          <p:nvPr/>
        </p:nvSpPr>
        <p:spPr>
          <a:xfrm>
            <a:off x="457200" y="1095375"/>
            <a:ext cx="82296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3200">
                <a:solidFill>
                  <a:srgbClr val="111111"/>
                </a:solidFill>
                <a:latin typeface="Inter Black"/>
                <a:ea typeface="Inter Black"/>
                <a:cs typeface="Inter Black"/>
                <a:sym typeface="Inter Black"/>
              </a:rPr>
              <a:t>OFFENSIVE FORMATIONS</a:t>
            </a:r>
            <a:endParaRPr b="0" sz="3200">
              <a:solidFill>
                <a:srgbClr val="111111"/>
              </a:solidFill>
              <a:latin typeface="Inter Black"/>
              <a:ea typeface="Inter Black"/>
              <a:cs typeface="Inter Black"/>
              <a:sym typeface="Inter Black"/>
            </a:endParaRPr>
          </a:p>
          <a:p>
            <a:pPr indent="0" lvl="0" marL="0" rtl="0" algn="l">
              <a:spcBef>
                <a:spcPts val="600"/>
              </a:spcBef>
              <a:spcAft>
                <a:spcPts val="1800"/>
              </a:spcAft>
              <a:buNone/>
            </a:pPr>
            <a:r>
              <a:rPr b="1" lang="en" sz="1600">
                <a:solidFill>
                  <a:srgbClr val="D32F2F"/>
                </a:solidFill>
                <a:latin typeface="Inter"/>
                <a:ea typeface="Inter"/>
                <a:cs typeface="Inter"/>
                <a:sym typeface="Inter"/>
              </a:rPr>
              <a:t>CENTER POSITIONING VS. OVERALL TEAM ELIGIBILITY</a:t>
            </a:r>
            <a:endParaRPr b="1" sz="1600">
              <a:solidFill>
                <a:srgbClr val="D32F2F"/>
              </a:solidFill>
              <a:latin typeface="Inter"/>
              <a:ea typeface="Inter"/>
              <a:cs typeface="Inter"/>
              <a:sym typeface="Inter"/>
            </a:endParaRPr>
          </a:p>
        </p:txBody>
      </p:sp>
      <p:sp>
        <p:nvSpPr>
          <p:cNvPr id="98" name="Google Shape;98;p16"/>
          <p:cNvSpPr/>
          <p:nvPr/>
        </p:nvSpPr>
        <p:spPr>
          <a:xfrm>
            <a:off x="457200" y="2047875"/>
            <a:ext cx="3962400" cy="381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9" name="Google Shape;99;p16"/>
          <p:cNvSpPr/>
          <p:nvPr/>
        </p:nvSpPr>
        <p:spPr>
          <a:xfrm>
            <a:off x="4724400" y="2047875"/>
            <a:ext cx="3962400" cy="381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16"/>
          <p:cNvSpPr txBox="1"/>
          <p:nvPr/>
        </p:nvSpPr>
        <p:spPr>
          <a:xfrm>
            <a:off x="457200" y="2238375"/>
            <a:ext cx="3962400" cy="2476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D32F2F"/>
                </a:solidFill>
                <a:latin typeface="Inter"/>
                <a:ea typeface="Inter"/>
                <a:cs typeface="Inter"/>
                <a:sym typeface="Inter"/>
              </a:rPr>
              <a:t>CENTER POSITIONING</a:t>
            </a:r>
            <a:endParaRPr b="1" sz="1600">
              <a:solidFill>
                <a:srgbClr val="D32F2F"/>
              </a:solidFill>
              <a:latin typeface="Inter"/>
              <a:ea typeface="Inter"/>
              <a:cs typeface="Inter"/>
              <a:sym typeface="Inter"/>
            </a:endParaRPr>
          </a:p>
          <a:p>
            <a:pPr indent="0" lvl="0" marL="0" rtl="0" algn="l">
              <a:spcBef>
                <a:spcPts val="1200"/>
              </a:spcBef>
              <a:spcAft>
                <a:spcPts val="0"/>
              </a:spcAft>
              <a:buNone/>
            </a:pPr>
            <a:r>
              <a:rPr b="0" lang="en" sz="1600">
                <a:solidFill>
                  <a:srgbClr val="111111"/>
                </a:solidFill>
                <a:latin typeface="Inter"/>
                <a:ea typeface="Inter"/>
                <a:cs typeface="Inter"/>
                <a:sym typeface="Inter"/>
              </a:rPr>
              <a:t>The center must be on the line of scrimmage with their entire body positioned behind the ball.</a:t>
            </a:r>
            <a:endParaRPr b="0" sz="1600">
              <a:solidFill>
                <a:srgbClr val="111111"/>
              </a:solidFill>
              <a:latin typeface="Inter"/>
              <a:ea typeface="Inter"/>
              <a:cs typeface="Inter"/>
              <a:sym typeface="Inter"/>
            </a:endParaRPr>
          </a:p>
          <a:p>
            <a:pPr indent="0" lvl="0" marL="0" rtl="0" algn="l">
              <a:spcBef>
                <a:spcPts val="1200"/>
              </a:spcBef>
              <a:spcAft>
                <a:spcPts val="1200"/>
              </a:spcAft>
              <a:buNone/>
            </a:pPr>
            <a:r>
              <a:rPr b="0" lang="en" sz="1600">
                <a:solidFill>
                  <a:srgbClr val="111111"/>
                </a:solidFill>
                <a:latin typeface="Inter"/>
                <a:ea typeface="Inter"/>
                <a:cs typeface="Inter"/>
                <a:sym typeface="Inter"/>
              </a:rPr>
              <a:t>For side snappers, this means their lead foot must be fully behind the football.</a:t>
            </a:r>
            <a:endParaRPr b="0" sz="1600">
              <a:solidFill>
                <a:srgbClr val="111111"/>
              </a:solidFill>
              <a:latin typeface="Inter"/>
              <a:ea typeface="Inter"/>
              <a:cs typeface="Inter"/>
              <a:sym typeface="Inter"/>
            </a:endParaRPr>
          </a:p>
        </p:txBody>
      </p:sp>
      <p:sp>
        <p:nvSpPr>
          <p:cNvPr id="101" name="Google Shape;101;p16"/>
          <p:cNvSpPr txBox="1"/>
          <p:nvPr/>
        </p:nvSpPr>
        <p:spPr>
          <a:xfrm>
            <a:off x="4724400" y="2238375"/>
            <a:ext cx="3962400" cy="2476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1600" u="none" strike="noStrike">
                <a:solidFill>
                  <a:srgbClr val="111111"/>
                </a:solidFill>
                <a:latin typeface="Inter"/>
                <a:ea typeface="Inter"/>
                <a:cs typeface="Inter"/>
                <a:sym typeface="Inter"/>
              </a:rPr>
              <a:t>OVERALL TEAM ELIGIBILITY</a:t>
            </a:r>
            <a:endParaRPr b="1" i="0" sz="1600" u="none" strike="noStrike">
              <a:solidFill>
                <a:srgbClr val="111111"/>
              </a:solidFill>
              <a:latin typeface="Inter"/>
              <a:ea typeface="Inter"/>
              <a:cs typeface="Inter"/>
              <a:sym typeface="Inter"/>
            </a:endParaRPr>
          </a:p>
          <a:p>
            <a:pPr indent="0" lvl="0" marL="0" rtl="0" algn="l">
              <a:spcBef>
                <a:spcPts val="1200"/>
              </a:spcBef>
              <a:spcAft>
                <a:spcPts val="0"/>
              </a:spcAft>
              <a:buNone/>
            </a:pPr>
            <a:r>
              <a:rPr b="0" i="0" lang="en" sz="1360" u="none" strike="noStrike">
                <a:solidFill>
                  <a:srgbClr val="111111"/>
                </a:solidFill>
                <a:latin typeface="Inter"/>
                <a:ea typeface="Inter"/>
                <a:cs typeface="Inter"/>
                <a:sym typeface="Inter"/>
              </a:rPr>
              <a:t>There are no strict formation requirements for the offense, with center positioning as the sole key exception.</a:t>
            </a:r>
            <a:endParaRPr b="1" i="0" sz="1360" u="none" strike="noStrike">
              <a:solidFill>
                <a:srgbClr val="111111"/>
              </a:solidFill>
              <a:latin typeface="Inter"/>
              <a:ea typeface="Inter"/>
              <a:cs typeface="Inter"/>
              <a:sym typeface="Inter"/>
            </a:endParaRPr>
          </a:p>
          <a:p>
            <a:pPr indent="0" lvl="0" marL="0" rtl="0" algn="l">
              <a:spcBef>
                <a:spcPts val="1200"/>
              </a:spcBef>
              <a:spcAft>
                <a:spcPts val="0"/>
              </a:spcAft>
              <a:buNone/>
            </a:pPr>
            <a:r>
              <a:rPr b="0" i="0" lang="en" sz="1360" u="none" strike="noStrike">
                <a:solidFill>
                  <a:srgbClr val="111111"/>
                </a:solidFill>
                <a:latin typeface="Inter"/>
                <a:ea typeface="Inter"/>
                <a:cs typeface="Inter"/>
                <a:sym typeface="Inter"/>
              </a:rPr>
              <a:t>All other offensive players can position themselves either on or off the line of scrimmage.</a:t>
            </a:r>
            <a:endParaRPr b="1" i="0" sz="1360" u="none" strike="noStrike">
              <a:solidFill>
                <a:srgbClr val="111111"/>
              </a:solidFill>
              <a:latin typeface="Inter"/>
              <a:ea typeface="Inter"/>
              <a:cs typeface="Inter"/>
              <a:sym typeface="Inter"/>
            </a:endParaRPr>
          </a:p>
          <a:p>
            <a:pPr indent="0" lvl="0" marL="0" rtl="0" algn="l">
              <a:spcBef>
                <a:spcPts val="1200"/>
              </a:spcBef>
              <a:spcAft>
                <a:spcPts val="1200"/>
              </a:spcAft>
              <a:buNone/>
            </a:pPr>
            <a:r>
              <a:rPr b="1" i="0" lang="en" sz="1360" u="none" strike="noStrike">
                <a:solidFill>
                  <a:srgbClr val="111111"/>
                </a:solidFill>
                <a:latin typeface="Inter"/>
                <a:ea typeface="Inter"/>
                <a:cs typeface="Inter"/>
                <a:sym typeface="Inter"/>
              </a:rPr>
              <a:t>Remember: All players on the field remain eligible to receive a pass.</a:t>
            </a:r>
            <a:endParaRPr b="1" i="0" sz="1360" u="none" strike="noStrike">
              <a:solidFill>
                <a:srgbClr val="111111"/>
              </a:solidFill>
              <a:latin typeface="Inter"/>
              <a:ea typeface="Inter"/>
              <a:cs typeface="Inter"/>
              <a:sym typeface="Inter"/>
            </a:endParaRPr>
          </a:p>
        </p:txBody>
      </p:sp>
      <p:grpSp>
        <p:nvGrpSpPr>
          <p:cNvPr id="102" name="Google Shape;102;p16"/>
          <p:cNvGrpSpPr/>
          <p:nvPr/>
        </p:nvGrpSpPr>
        <p:grpSpPr>
          <a:xfrm>
            <a:off x="457200" y="4953000"/>
            <a:ext cx="609600" cy="190500"/>
            <a:chOff x="457200" y="4953000"/>
            <a:chExt cx="609600" cy="190500"/>
          </a:xfrm>
        </p:grpSpPr>
        <p:sp>
          <p:nvSpPr>
            <p:cNvPr id="103" name="Google Shape;103;p16"/>
            <p:cNvSpPr/>
            <p:nvPr/>
          </p:nvSpPr>
          <p:spPr>
            <a:xfrm>
              <a:off x="457200" y="4953000"/>
              <a:ext cx="457200" cy="1905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4" name="Google Shape;104;p16"/>
            <p:cNvSpPr/>
            <p:nvPr/>
          </p:nvSpPr>
          <p:spPr>
            <a:xfrm>
              <a:off x="914400" y="4953000"/>
              <a:ext cx="152400" cy="1905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grpSp>
        <p:nvGrpSpPr>
          <p:cNvPr id="109" name="Google Shape;109;p17"/>
          <p:cNvGrpSpPr/>
          <p:nvPr/>
        </p:nvGrpSpPr>
        <p:grpSpPr>
          <a:xfrm>
            <a:off x="0" y="0"/>
            <a:ext cx="9144000" cy="5143500"/>
            <a:chOff x="0" y="0"/>
            <a:chExt cx="9144000" cy="5143500"/>
          </a:xfrm>
        </p:grpSpPr>
        <p:pic>
          <p:nvPicPr>
            <p:cNvPr id="110" name="Google Shape;110;p1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1" name="Google Shape;111;p17"/>
            <p:cNvSpPr/>
            <p:nvPr/>
          </p:nvSpPr>
          <p:spPr>
            <a:xfrm>
              <a:off x="0" y="0"/>
              <a:ext cx="9144000" cy="5143500"/>
            </a:xfrm>
            <a:prstGeom prst="rect">
              <a:avLst/>
            </a:prstGeom>
            <a:solidFill>
              <a:srgbClr val="FFFFFF">
                <a:alpha val="8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12" name="Google Shape;112;p17"/>
          <p:cNvGrpSpPr/>
          <p:nvPr/>
        </p:nvGrpSpPr>
        <p:grpSpPr>
          <a:xfrm>
            <a:off x="457200" y="381000"/>
            <a:ext cx="8229600" cy="419100"/>
            <a:chOff x="457200" y="381000"/>
            <a:chExt cx="8229600" cy="419100"/>
          </a:xfrm>
        </p:grpSpPr>
        <p:sp>
          <p:nvSpPr>
            <p:cNvPr id="113" name="Google Shape;113;p17"/>
            <p:cNvSpPr txBox="1"/>
            <p:nvPr/>
          </p:nvSpPr>
          <p:spPr>
            <a:xfrm>
              <a:off x="457200" y="381000"/>
              <a:ext cx="82296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111111"/>
                  </a:solidFill>
                  <a:latin typeface="Inter"/>
                  <a:ea typeface="Inter"/>
                  <a:cs typeface="Inter"/>
                  <a:sym typeface="Inter"/>
                </a:rPr>
                <a:t>2026 SDCFOA MECHANICS UPDATE</a:t>
              </a:r>
              <a:endParaRPr b="1" sz="1000">
                <a:solidFill>
                  <a:srgbClr val="111111"/>
                </a:solidFill>
                <a:latin typeface="Inter"/>
                <a:ea typeface="Inter"/>
                <a:cs typeface="Inter"/>
                <a:sym typeface="Inter"/>
              </a:endParaRPr>
            </a:p>
          </p:txBody>
        </p:sp>
        <p:grpSp>
          <p:nvGrpSpPr>
            <p:cNvPr id="114" name="Google Shape;114;p17"/>
            <p:cNvGrpSpPr/>
            <p:nvPr/>
          </p:nvGrpSpPr>
          <p:grpSpPr>
            <a:xfrm>
              <a:off x="457200" y="762000"/>
              <a:ext cx="8229600" cy="38100"/>
              <a:chOff x="0" y="0"/>
              <a:chExt cx="8229600" cy="38100"/>
            </a:xfrm>
          </p:grpSpPr>
          <p:sp>
            <p:nvSpPr>
              <p:cNvPr id="115" name="Google Shape;115;p17"/>
              <p:cNvSpPr/>
              <p:nvPr/>
            </p:nvSpPr>
            <p:spPr>
              <a:xfrm>
                <a:off x="0" y="0"/>
                <a:ext cx="8229600" cy="381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6" name="Google Shape;116;p17"/>
              <p:cNvSpPr/>
              <p:nvPr/>
            </p:nvSpPr>
            <p:spPr>
              <a:xfrm>
                <a:off x="0" y="0"/>
                <a:ext cx="1143000" cy="38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nvGrpSpPr>
          <p:cNvPr id="117" name="Google Shape;117;p17"/>
          <p:cNvGrpSpPr/>
          <p:nvPr/>
        </p:nvGrpSpPr>
        <p:grpSpPr>
          <a:xfrm>
            <a:off x="457200" y="4953000"/>
            <a:ext cx="609600" cy="190500"/>
            <a:chOff x="457200" y="4953000"/>
            <a:chExt cx="609600" cy="190500"/>
          </a:xfrm>
        </p:grpSpPr>
        <p:sp>
          <p:nvSpPr>
            <p:cNvPr id="118" name="Google Shape;118;p17"/>
            <p:cNvSpPr/>
            <p:nvPr/>
          </p:nvSpPr>
          <p:spPr>
            <a:xfrm>
              <a:off x="457200" y="4953000"/>
              <a:ext cx="457200" cy="1905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9" name="Google Shape;119;p17"/>
            <p:cNvSpPr/>
            <p:nvPr/>
          </p:nvSpPr>
          <p:spPr>
            <a:xfrm>
              <a:off x="914400" y="4953000"/>
              <a:ext cx="152400" cy="1905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120" name="Google Shape;120;p17"/>
          <p:cNvSpPr txBox="1"/>
          <p:nvPr/>
        </p:nvSpPr>
        <p:spPr>
          <a:xfrm>
            <a:off x="457200" y="1000125"/>
            <a:ext cx="8229600" cy="809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3200">
                <a:solidFill>
                  <a:srgbClr val="111111"/>
                </a:solidFill>
                <a:latin typeface="Inter Black"/>
                <a:ea typeface="Inter Black"/>
                <a:cs typeface="Inter Black"/>
                <a:sym typeface="Inter Black"/>
              </a:rPr>
              <a:t>PUNT RETURN RULES &amp; MECHANICS</a:t>
            </a:r>
            <a:endParaRPr b="0" sz="3200">
              <a:solidFill>
                <a:srgbClr val="111111"/>
              </a:solidFill>
              <a:latin typeface="Inter Black"/>
              <a:ea typeface="Inter Black"/>
              <a:cs typeface="Inter Black"/>
              <a:sym typeface="Inter Black"/>
            </a:endParaRPr>
          </a:p>
          <a:p>
            <a:pPr indent="0" lvl="0" marL="0" rtl="0" algn="l">
              <a:spcBef>
                <a:spcPts val="600"/>
              </a:spcBef>
              <a:spcAft>
                <a:spcPts val="1800"/>
              </a:spcAft>
              <a:buNone/>
            </a:pPr>
            <a:r>
              <a:rPr b="1" lang="en" sz="1600">
                <a:solidFill>
                  <a:srgbClr val="D32F2F"/>
                </a:solidFill>
                <a:latin typeface="Inter"/>
                <a:ea typeface="Inter"/>
                <a:cs typeface="Inter"/>
                <a:sym typeface="Inter"/>
              </a:rPr>
              <a:t>OFFICIAL COVERAGE, TOUCHBACKS, AND MUFFED CATCHES</a:t>
            </a:r>
            <a:endParaRPr b="1" sz="1600">
              <a:solidFill>
                <a:srgbClr val="D32F2F"/>
              </a:solidFill>
              <a:latin typeface="Inter"/>
              <a:ea typeface="Inter"/>
              <a:cs typeface="Inter"/>
              <a:sym typeface="Inter"/>
            </a:endParaRPr>
          </a:p>
        </p:txBody>
      </p:sp>
      <p:sp>
        <p:nvSpPr>
          <p:cNvPr id="121" name="Google Shape;121;p17"/>
          <p:cNvSpPr txBox="1"/>
          <p:nvPr/>
        </p:nvSpPr>
        <p:spPr>
          <a:xfrm>
            <a:off x="457200" y="1857375"/>
            <a:ext cx="8229600" cy="2952900"/>
          </a:xfrm>
          <a:prstGeom prst="rect">
            <a:avLst/>
          </a:prstGeom>
          <a:noFill/>
          <a:ln>
            <a:noFill/>
          </a:ln>
        </p:spPr>
        <p:txBody>
          <a:bodyPr anchorCtr="0" anchor="t" bIns="0" lIns="0" spcFirstLastPara="1" rIns="0" wrap="square" tIns="0">
            <a:noAutofit/>
          </a:bodyPr>
          <a:lstStyle/>
          <a:p>
            <a:pPr indent="-317500" lvl="0" marL="457200" rtl="0" algn="l">
              <a:spcBef>
                <a:spcPts val="0"/>
              </a:spcBef>
              <a:spcAft>
                <a:spcPts val="0"/>
              </a:spcAft>
              <a:buSzPts val="1400"/>
              <a:buChar char="●"/>
            </a:pPr>
            <a:r>
              <a:rPr b="1" lang="en" sz="1400">
                <a:solidFill>
                  <a:srgbClr val="111111"/>
                </a:solidFill>
                <a:latin typeface="Inter"/>
                <a:ea typeface="Inter"/>
                <a:cs typeface="Inter"/>
                <a:sym typeface="Inter"/>
              </a:rPr>
              <a:t>Single Chance &amp; Touchback:</a:t>
            </a:r>
            <a:r>
              <a:rPr b="0" lang="en" sz="1400">
                <a:solidFill>
                  <a:srgbClr val="111111"/>
                </a:solidFill>
                <a:latin typeface="Inter"/>
                <a:ea typeface="Inter"/>
                <a:cs typeface="Inter"/>
                <a:sym typeface="Inter"/>
              </a:rPr>
              <a:t> The return team gets one chance to return a punt. Balls kicked into the end zone result in a touchback, starting at the 14-yard line.</a:t>
            </a:r>
            <a:endParaRPr b="0" sz="1400">
              <a:solidFill>
                <a:srgbClr val="111111"/>
              </a:solidFill>
              <a:latin typeface="Inter"/>
              <a:ea typeface="Inter"/>
              <a:cs typeface="Inter"/>
              <a:sym typeface="Inter"/>
            </a:endParaRPr>
          </a:p>
          <a:p>
            <a:pPr indent="-317500" lvl="0" marL="457200" rtl="0" algn="l">
              <a:spcBef>
                <a:spcPts val="900"/>
              </a:spcBef>
              <a:spcAft>
                <a:spcPts val="0"/>
              </a:spcAft>
              <a:buSzPts val="1400"/>
              <a:buChar char="●"/>
            </a:pPr>
            <a:r>
              <a:rPr b="1" lang="en" sz="1400">
                <a:solidFill>
                  <a:srgbClr val="111111"/>
                </a:solidFill>
                <a:latin typeface="Inter"/>
                <a:ea typeface="Inter"/>
                <a:cs typeface="Inter"/>
                <a:sym typeface="Inter"/>
              </a:rPr>
              <a:t>Muffed Catch Spot:</a:t>
            </a:r>
            <a:r>
              <a:rPr b="0" lang="en" sz="1400">
                <a:solidFill>
                  <a:srgbClr val="111111"/>
                </a:solidFill>
                <a:latin typeface="Inter"/>
                <a:ea typeface="Inter"/>
                <a:cs typeface="Inter"/>
                <a:sym typeface="Inter"/>
              </a:rPr>
              <a:t> If the receiving team muffs a catch attempt, the drive starts where the ball hits the ground.</a:t>
            </a:r>
            <a:endParaRPr b="0" sz="1400">
              <a:solidFill>
                <a:srgbClr val="111111"/>
              </a:solidFill>
              <a:latin typeface="Inter"/>
              <a:ea typeface="Inter"/>
              <a:cs typeface="Inter"/>
              <a:sym typeface="Inter"/>
            </a:endParaRPr>
          </a:p>
          <a:p>
            <a:pPr indent="-317500" lvl="0" marL="457200" rtl="0" algn="l">
              <a:spcBef>
                <a:spcPts val="900"/>
              </a:spcBef>
              <a:spcAft>
                <a:spcPts val="0"/>
              </a:spcAft>
              <a:buSzPts val="1400"/>
              <a:buChar char="●"/>
            </a:pPr>
            <a:r>
              <a:rPr b="1" lang="en" sz="1400">
                <a:solidFill>
                  <a:srgbClr val="111111"/>
                </a:solidFill>
                <a:latin typeface="Inter"/>
                <a:ea typeface="Inter"/>
                <a:cs typeface="Inter"/>
                <a:sym typeface="Inter"/>
              </a:rPr>
              <a:t>Muffed Air Recovery:</a:t>
            </a:r>
            <a:r>
              <a:rPr b="0" lang="en" sz="1400">
                <a:solidFill>
                  <a:srgbClr val="111111"/>
                </a:solidFill>
                <a:latin typeface="Inter"/>
                <a:ea typeface="Inter"/>
                <a:cs typeface="Inter"/>
                <a:sym typeface="Inter"/>
              </a:rPr>
              <a:t> If muffed into the air and caught by the kicking team, the play is dead and results in a first down for the kicking team.</a:t>
            </a:r>
            <a:endParaRPr b="0" sz="1400">
              <a:solidFill>
                <a:srgbClr val="111111"/>
              </a:solidFill>
              <a:latin typeface="Inter"/>
              <a:ea typeface="Inter"/>
              <a:cs typeface="Inter"/>
              <a:sym typeface="Inter"/>
            </a:endParaRPr>
          </a:p>
          <a:p>
            <a:pPr indent="-317500" lvl="0" marL="457200" rtl="0" algn="l">
              <a:spcBef>
                <a:spcPts val="900"/>
              </a:spcBef>
              <a:spcAft>
                <a:spcPts val="0"/>
              </a:spcAft>
              <a:buSzPts val="1400"/>
              <a:buChar char="●"/>
            </a:pPr>
            <a:r>
              <a:rPr b="1" lang="en" sz="1400">
                <a:solidFill>
                  <a:srgbClr val="111111"/>
                </a:solidFill>
                <a:latin typeface="Inter"/>
                <a:ea typeface="Inter"/>
                <a:cs typeface="Inter"/>
                <a:sym typeface="Inter"/>
              </a:rPr>
              <a:t>Official Positioning:</a:t>
            </a:r>
            <a:r>
              <a:rPr b="0" lang="en" sz="1400">
                <a:solidFill>
                  <a:srgbClr val="111111"/>
                </a:solidFill>
                <a:latin typeface="Inter"/>
                <a:ea typeface="Inter"/>
                <a:cs typeface="Inter"/>
                <a:sym typeface="Inter"/>
              </a:rPr>
              <a:t> Mechanics: The HL and LJ position downfield. The closest official drops a bean bag at the spot of the catch.</a:t>
            </a:r>
            <a:endParaRPr b="0" sz="1400">
              <a:solidFill>
                <a:srgbClr val="111111"/>
              </a:solidFill>
              <a:latin typeface="Inter"/>
              <a:ea typeface="Inter"/>
              <a:cs typeface="Inter"/>
              <a:sym typeface="Inter"/>
            </a:endParaRPr>
          </a:p>
          <a:p>
            <a:pPr indent="-317500" lvl="0" marL="457200" rtl="0" algn="l">
              <a:spcBef>
                <a:spcPts val="900"/>
              </a:spcBef>
              <a:spcAft>
                <a:spcPts val="0"/>
              </a:spcAft>
              <a:buSzPts val="1400"/>
              <a:buChar char="●"/>
            </a:pPr>
            <a:r>
              <a:rPr b="1" lang="en" sz="1400">
                <a:solidFill>
                  <a:srgbClr val="111111"/>
                </a:solidFill>
                <a:latin typeface="Inter"/>
                <a:ea typeface="Inter"/>
                <a:cs typeface="Inter"/>
                <a:sym typeface="Inter"/>
              </a:rPr>
              <a:t>Clock &amp; Setup:</a:t>
            </a:r>
            <a:r>
              <a:rPr b="0" lang="en" sz="1400">
                <a:solidFill>
                  <a:srgbClr val="111111"/>
                </a:solidFill>
                <a:latin typeface="Inter"/>
                <a:ea typeface="Inter"/>
                <a:cs typeface="Inter"/>
                <a:sym typeface="Inter"/>
              </a:rPr>
              <a:t> Once a punt is declared, </a:t>
            </a:r>
            <a:r>
              <a:rPr lang="en">
                <a:solidFill>
                  <a:srgbClr val="111111"/>
                </a:solidFill>
                <a:latin typeface="Inter"/>
                <a:ea typeface="Inter"/>
                <a:cs typeface="Inter"/>
                <a:sym typeface="Inter"/>
              </a:rPr>
              <a:t>t</a:t>
            </a:r>
            <a:r>
              <a:rPr b="0" lang="en" sz="1400">
                <a:solidFill>
                  <a:srgbClr val="111111"/>
                </a:solidFill>
                <a:latin typeface="Inter"/>
                <a:ea typeface="Inter"/>
                <a:cs typeface="Inter"/>
                <a:sym typeface="Inter"/>
              </a:rPr>
              <a:t>he Referee stan</a:t>
            </a:r>
            <a:r>
              <a:rPr lang="en">
                <a:solidFill>
                  <a:srgbClr val="111111"/>
                </a:solidFill>
                <a:latin typeface="Inter"/>
                <a:ea typeface="Inter"/>
                <a:cs typeface="Inter"/>
                <a:sym typeface="Inter"/>
              </a:rPr>
              <a:t>ds over the ball and </a:t>
            </a:r>
            <a:r>
              <a:rPr b="0" lang="en" sz="1400">
                <a:solidFill>
                  <a:srgbClr val="111111"/>
                </a:solidFill>
                <a:latin typeface="Inter"/>
                <a:ea typeface="Inter"/>
                <a:cs typeface="Inter"/>
                <a:sym typeface="Inter"/>
              </a:rPr>
              <a:t>starts the 25-second clock, waits a maximum of 20 seconds for setup, then moves off the ball.</a:t>
            </a:r>
            <a:endParaRPr b="0" sz="1400">
              <a:solidFill>
                <a:srgbClr val="111111"/>
              </a:solidFill>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grpSp>
        <p:nvGrpSpPr>
          <p:cNvPr id="126" name="Google Shape;126;p18"/>
          <p:cNvGrpSpPr/>
          <p:nvPr/>
        </p:nvGrpSpPr>
        <p:grpSpPr>
          <a:xfrm>
            <a:off x="0" y="0"/>
            <a:ext cx="9144000" cy="5143500"/>
            <a:chOff x="0" y="0"/>
            <a:chExt cx="9144000" cy="5143500"/>
          </a:xfrm>
        </p:grpSpPr>
        <p:sp>
          <p:nvSpPr>
            <p:cNvPr id="127" name="Google Shape;127;p18"/>
            <p:cNvSpPr/>
            <p:nvPr/>
          </p:nvSpPr>
          <p:spPr>
            <a:xfrm>
              <a:off x="0" y="0"/>
              <a:ext cx="4572000" cy="5143500"/>
            </a:xfrm>
            <a:prstGeom prst="rect">
              <a:avLst/>
            </a:prstGeom>
            <a:solidFill>
              <a:srgbClr val="F5F5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8" name="Google Shape;128;p18"/>
            <p:cNvSpPr/>
            <p:nvPr/>
          </p:nvSpPr>
          <p:spPr>
            <a:xfrm>
              <a:off x="4572000" y="0"/>
              <a:ext cx="4572000" cy="51435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9" name="Google Shape;129;p18"/>
            <p:cNvSpPr/>
            <p:nvPr/>
          </p:nvSpPr>
          <p:spPr>
            <a:xfrm>
              <a:off x="4572000" y="0"/>
              <a:ext cx="19200" cy="5143500"/>
            </a:xfrm>
            <a:prstGeom prst="rect">
              <a:avLst/>
            </a:prstGeom>
            <a:solidFill>
              <a:srgbClr val="EAEA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30" name="Google Shape;130;p18"/>
          <p:cNvGrpSpPr/>
          <p:nvPr/>
        </p:nvGrpSpPr>
        <p:grpSpPr>
          <a:xfrm>
            <a:off x="457200" y="381000"/>
            <a:ext cx="8229600" cy="419100"/>
            <a:chOff x="457200" y="381000"/>
            <a:chExt cx="8229600" cy="419100"/>
          </a:xfrm>
        </p:grpSpPr>
        <p:sp>
          <p:nvSpPr>
            <p:cNvPr id="131" name="Google Shape;131;p18"/>
            <p:cNvSpPr txBox="1"/>
            <p:nvPr/>
          </p:nvSpPr>
          <p:spPr>
            <a:xfrm>
              <a:off x="457200" y="381000"/>
              <a:ext cx="82296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111111"/>
                  </a:solidFill>
                  <a:latin typeface="Inter"/>
                  <a:ea typeface="Inter"/>
                  <a:cs typeface="Inter"/>
                  <a:sym typeface="Inter"/>
                </a:rPr>
                <a:t>2026 SDCFOA MECHANICS UPDATE</a:t>
              </a:r>
              <a:endParaRPr b="1" sz="1000">
                <a:solidFill>
                  <a:srgbClr val="111111"/>
                </a:solidFill>
                <a:latin typeface="Inter"/>
                <a:ea typeface="Inter"/>
                <a:cs typeface="Inter"/>
                <a:sym typeface="Inter"/>
              </a:endParaRPr>
            </a:p>
          </p:txBody>
        </p:sp>
        <p:grpSp>
          <p:nvGrpSpPr>
            <p:cNvPr id="132" name="Google Shape;132;p18"/>
            <p:cNvGrpSpPr/>
            <p:nvPr/>
          </p:nvGrpSpPr>
          <p:grpSpPr>
            <a:xfrm>
              <a:off x="457200" y="762000"/>
              <a:ext cx="8229600" cy="38100"/>
              <a:chOff x="0" y="0"/>
              <a:chExt cx="8229600" cy="38100"/>
            </a:xfrm>
          </p:grpSpPr>
          <p:sp>
            <p:nvSpPr>
              <p:cNvPr id="133" name="Google Shape;133;p18"/>
              <p:cNvSpPr/>
              <p:nvPr/>
            </p:nvSpPr>
            <p:spPr>
              <a:xfrm>
                <a:off x="0" y="0"/>
                <a:ext cx="8229600" cy="381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4" name="Google Shape;134;p18"/>
              <p:cNvSpPr/>
              <p:nvPr/>
            </p:nvSpPr>
            <p:spPr>
              <a:xfrm>
                <a:off x="0" y="0"/>
                <a:ext cx="1143000" cy="38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nvGrpSpPr>
          <p:cNvPr id="135" name="Google Shape;135;p18"/>
          <p:cNvGrpSpPr/>
          <p:nvPr/>
        </p:nvGrpSpPr>
        <p:grpSpPr>
          <a:xfrm>
            <a:off x="457200" y="4953000"/>
            <a:ext cx="609600" cy="190500"/>
            <a:chOff x="457200" y="4953000"/>
            <a:chExt cx="609600" cy="190500"/>
          </a:xfrm>
        </p:grpSpPr>
        <p:sp>
          <p:nvSpPr>
            <p:cNvPr id="136" name="Google Shape;136;p18"/>
            <p:cNvSpPr/>
            <p:nvPr/>
          </p:nvSpPr>
          <p:spPr>
            <a:xfrm>
              <a:off x="457200" y="4953000"/>
              <a:ext cx="457200" cy="1905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7" name="Google Shape;137;p18"/>
            <p:cNvSpPr/>
            <p:nvPr/>
          </p:nvSpPr>
          <p:spPr>
            <a:xfrm>
              <a:off x="914400" y="4953000"/>
              <a:ext cx="152400" cy="1905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138" name="Google Shape;138;p18"/>
          <p:cNvSpPr txBox="1"/>
          <p:nvPr/>
        </p:nvSpPr>
        <p:spPr>
          <a:xfrm>
            <a:off x="457200" y="1095375"/>
            <a:ext cx="3810000" cy="3714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3200">
                <a:solidFill>
                  <a:srgbClr val="111111"/>
                </a:solidFill>
                <a:latin typeface="Inter Black"/>
                <a:ea typeface="Inter Black"/>
                <a:cs typeface="Inter Black"/>
                <a:sym typeface="Inter Black"/>
              </a:rPr>
              <a:t>GOAL LINE MECHANICS</a:t>
            </a:r>
            <a:endParaRPr b="0" sz="3200">
              <a:solidFill>
                <a:srgbClr val="111111"/>
              </a:solidFill>
              <a:latin typeface="Inter Black"/>
              <a:ea typeface="Inter Black"/>
              <a:cs typeface="Inter Black"/>
              <a:sym typeface="Inter Black"/>
            </a:endParaRPr>
          </a:p>
          <a:p>
            <a:pPr indent="0" lvl="0" marL="0" rtl="0" algn="l">
              <a:spcBef>
                <a:spcPts val="600"/>
              </a:spcBef>
              <a:spcAft>
                <a:spcPts val="0"/>
              </a:spcAft>
              <a:buNone/>
            </a:pPr>
            <a:r>
              <a:rPr b="1" lang="en" sz="1600">
                <a:solidFill>
                  <a:srgbClr val="D32F2F"/>
                </a:solidFill>
                <a:latin typeface="Inter"/>
                <a:ea typeface="Inter"/>
                <a:cs typeface="Inter"/>
                <a:sym typeface="Inter"/>
              </a:rPr>
              <a:t>HL &amp; LJ POSITIONING</a:t>
            </a:r>
            <a:endParaRPr b="1" sz="1600">
              <a:solidFill>
                <a:srgbClr val="D32F2F"/>
              </a:solidFill>
              <a:latin typeface="Inter"/>
              <a:ea typeface="Inter"/>
              <a:cs typeface="Inter"/>
              <a:sym typeface="Inter"/>
            </a:endParaRPr>
          </a:p>
          <a:p>
            <a:pPr indent="0" lvl="0" marL="0" rtl="0" algn="l">
              <a:spcBef>
                <a:spcPts val="1800"/>
              </a:spcBef>
              <a:spcAft>
                <a:spcPts val="0"/>
              </a:spcAft>
              <a:buNone/>
            </a:pPr>
            <a:r>
              <a:rPr b="0" lang="en" sz="1500">
                <a:solidFill>
                  <a:srgbClr val="111111"/>
                </a:solidFill>
                <a:latin typeface="Inter"/>
                <a:ea typeface="Inter"/>
                <a:cs typeface="Inter"/>
                <a:sym typeface="Inter"/>
              </a:rPr>
              <a:t>The goal line is the most important line on the field, requiring precise positioning for close plays near the pylon.</a:t>
            </a:r>
            <a:endParaRPr b="0" sz="1500">
              <a:solidFill>
                <a:srgbClr val="111111"/>
              </a:solidFill>
              <a:latin typeface="Inter"/>
              <a:ea typeface="Inter"/>
              <a:cs typeface="Inter"/>
              <a:sym typeface="Inter"/>
            </a:endParaRPr>
          </a:p>
          <a:p>
            <a:pPr indent="0" lvl="0" marL="0" rtl="0" algn="l">
              <a:spcBef>
                <a:spcPts val="900"/>
              </a:spcBef>
              <a:spcAft>
                <a:spcPts val="0"/>
              </a:spcAft>
              <a:buNone/>
            </a:pPr>
            <a:r>
              <a:rPr b="1" lang="en" sz="1300">
                <a:solidFill>
                  <a:srgbClr val="111111"/>
                </a:solidFill>
                <a:latin typeface="Inter"/>
                <a:ea typeface="Inter"/>
                <a:cs typeface="Inter"/>
                <a:sym typeface="Inter"/>
              </a:rPr>
              <a:t>ON OR INSIDE 5-YARD LINE</a:t>
            </a:r>
            <a:endParaRPr b="1" sz="1300">
              <a:solidFill>
                <a:srgbClr val="111111"/>
              </a:solidFill>
              <a:latin typeface="Inter"/>
              <a:ea typeface="Inter"/>
              <a:cs typeface="Inter"/>
              <a:sym typeface="Inter"/>
            </a:endParaRPr>
          </a:p>
          <a:p>
            <a:pPr indent="0" lvl="0" marL="0" rtl="0" algn="l">
              <a:spcBef>
                <a:spcPts val="300"/>
              </a:spcBef>
              <a:spcAft>
                <a:spcPts val="0"/>
              </a:spcAft>
              <a:buNone/>
            </a:pPr>
            <a:r>
              <a:rPr b="0" lang="en" sz="1300">
                <a:solidFill>
                  <a:srgbClr val="111111"/>
                </a:solidFill>
                <a:latin typeface="Inter"/>
                <a:ea typeface="Inter"/>
                <a:cs typeface="Inter"/>
                <a:sym typeface="Inter"/>
              </a:rPr>
              <a:t>Both the HL and LJ will move directly to the goal line at the snap. At Referee’s discretion, LJ can also start on the goal line.</a:t>
            </a:r>
            <a:endParaRPr b="0" sz="1300">
              <a:solidFill>
                <a:srgbClr val="111111"/>
              </a:solidFill>
              <a:latin typeface="Inter"/>
              <a:ea typeface="Inter"/>
              <a:cs typeface="Inter"/>
              <a:sym typeface="Inter"/>
            </a:endParaRPr>
          </a:p>
          <a:p>
            <a:pPr indent="0" lvl="0" marL="0" rtl="0" algn="l">
              <a:spcBef>
                <a:spcPts val="900"/>
              </a:spcBef>
              <a:spcAft>
                <a:spcPts val="0"/>
              </a:spcAft>
              <a:buNone/>
            </a:pPr>
            <a:r>
              <a:rPr b="1" lang="en" sz="1300">
                <a:solidFill>
                  <a:srgbClr val="111111"/>
                </a:solidFill>
                <a:latin typeface="Inter"/>
                <a:ea typeface="Inter"/>
                <a:cs typeface="Inter"/>
                <a:sym typeface="Inter"/>
              </a:rPr>
              <a:t>BETWEEN 6 AND 10-YARD LINES</a:t>
            </a:r>
            <a:endParaRPr b="1" sz="1300">
              <a:solidFill>
                <a:srgbClr val="111111"/>
              </a:solidFill>
              <a:latin typeface="Inter"/>
              <a:ea typeface="Inter"/>
              <a:cs typeface="Inter"/>
              <a:sym typeface="Inter"/>
            </a:endParaRPr>
          </a:p>
          <a:p>
            <a:pPr indent="0" lvl="0" marL="0" rtl="0" algn="l">
              <a:spcBef>
                <a:spcPts val="300"/>
              </a:spcBef>
              <a:spcAft>
                <a:spcPts val="0"/>
              </a:spcAft>
              <a:buNone/>
            </a:pPr>
            <a:r>
              <a:rPr b="0" lang="en" sz="1300">
                <a:solidFill>
                  <a:srgbClr val="111111"/>
                </a:solidFill>
                <a:latin typeface="Inter"/>
                <a:ea typeface="Inter"/>
                <a:cs typeface="Inter"/>
                <a:sym typeface="Inter"/>
              </a:rPr>
              <a:t>The LJ will start directly on the goal line.</a:t>
            </a:r>
            <a:endParaRPr b="0" sz="1300">
              <a:solidFill>
                <a:srgbClr val="111111"/>
              </a:solidFill>
              <a:latin typeface="Inter"/>
              <a:ea typeface="Inter"/>
              <a:cs typeface="Inter"/>
              <a:sym typeface="Inter"/>
            </a:endParaRPr>
          </a:p>
        </p:txBody>
      </p:sp>
      <p:grpSp>
        <p:nvGrpSpPr>
          <p:cNvPr id="139" name="Google Shape;139;p18"/>
          <p:cNvGrpSpPr/>
          <p:nvPr/>
        </p:nvGrpSpPr>
        <p:grpSpPr>
          <a:xfrm>
            <a:off x="4838700" y="1095375"/>
            <a:ext cx="3848100" cy="3619650"/>
            <a:chOff x="4838700" y="1095375"/>
            <a:chExt cx="3848100" cy="3619650"/>
          </a:xfrm>
        </p:grpSpPr>
        <p:sp>
          <p:nvSpPr>
            <p:cNvPr id="140" name="Google Shape;140;p18"/>
            <p:cNvSpPr/>
            <p:nvPr/>
          </p:nvSpPr>
          <p:spPr>
            <a:xfrm>
              <a:off x="4838700" y="1095375"/>
              <a:ext cx="3848100" cy="3619500"/>
            </a:xfrm>
            <a:prstGeom prst="roundRect">
              <a:avLst>
                <a:gd fmla="val 1052" name="adj"/>
              </a:avLst>
            </a:prstGeom>
            <a:solidFill>
              <a:srgbClr val="F5F5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1" name="Google Shape;141;p18"/>
            <p:cNvSpPr/>
            <p:nvPr/>
          </p:nvSpPr>
          <p:spPr>
            <a:xfrm>
              <a:off x="4838700" y="1095375"/>
              <a:ext cx="3848100" cy="573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 name="Google Shape;142;p18"/>
            <p:cNvSpPr/>
            <p:nvPr/>
          </p:nvSpPr>
          <p:spPr>
            <a:xfrm>
              <a:off x="4838700" y="4657725"/>
              <a:ext cx="3848100" cy="573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3" name="Google Shape;143;p18"/>
            <p:cNvSpPr/>
            <p:nvPr/>
          </p:nvSpPr>
          <p:spPr>
            <a:xfrm>
              <a:off x="4838700" y="1152525"/>
              <a:ext cx="3848100" cy="666900"/>
            </a:xfrm>
            <a:prstGeom prst="rect">
              <a:avLst/>
            </a:prstGeom>
            <a:solidFill>
              <a:srgbClr val="EAEA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cxnSp>
          <p:nvCxnSpPr>
            <p:cNvPr id="144" name="Google Shape;144;p18"/>
            <p:cNvCxnSpPr/>
            <p:nvPr/>
          </p:nvCxnSpPr>
          <p:spPr>
            <a:xfrm>
              <a:off x="4838700" y="1819275"/>
              <a:ext cx="3848100" cy="0"/>
            </a:xfrm>
            <a:prstGeom prst="straightConnector1">
              <a:avLst/>
            </a:prstGeom>
            <a:solidFill>
              <a:srgbClr val="FFFFFF"/>
            </a:solidFill>
            <a:ln cap="flat" cmpd="sng" w="47625">
              <a:solidFill>
                <a:srgbClr val="D32F2F"/>
              </a:solidFill>
              <a:prstDash val="solid"/>
              <a:round/>
              <a:headEnd len="sm" w="sm" type="none"/>
              <a:tailEnd len="sm" w="sm" type="none"/>
            </a:ln>
          </p:spPr>
        </p:cxnSp>
        <p:sp>
          <p:nvSpPr>
            <p:cNvPr id="145" name="Google Shape;145;p18"/>
            <p:cNvSpPr txBox="1"/>
            <p:nvPr/>
          </p:nvSpPr>
          <p:spPr>
            <a:xfrm>
              <a:off x="4953000" y="1632585"/>
              <a:ext cx="635700" cy="18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900">
                  <a:solidFill>
                    <a:srgbClr val="D32F2F"/>
                  </a:solidFill>
                  <a:latin typeface="Inter Black"/>
                  <a:ea typeface="Inter Black"/>
                  <a:cs typeface="Inter Black"/>
                  <a:sym typeface="Inter Black"/>
                </a:rPr>
                <a:t>GOAL LINE</a:t>
              </a:r>
              <a:endParaRPr b="0" sz="900">
                <a:solidFill>
                  <a:srgbClr val="D32F2F"/>
                </a:solidFill>
                <a:latin typeface="Inter Black"/>
                <a:ea typeface="Inter Black"/>
                <a:cs typeface="Inter Black"/>
                <a:sym typeface="Inter Black"/>
              </a:endParaRPr>
            </a:p>
          </p:txBody>
        </p:sp>
        <p:sp>
          <p:nvSpPr>
            <p:cNvPr id="146" name="Google Shape;146;p18"/>
            <p:cNvSpPr txBox="1"/>
            <p:nvPr/>
          </p:nvSpPr>
          <p:spPr>
            <a:xfrm>
              <a:off x="6667500" y="1402080"/>
              <a:ext cx="753600" cy="246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110">
                  <a:solidFill>
                    <a:srgbClr val="CCCCCC"/>
                  </a:solidFill>
                  <a:latin typeface="Inter Black"/>
                  <a:ea typeface="Inter Black"/>
                  <a:cs typeface="Inter Black"/>
                  <a:sym typeface="Inter Black"/>
                </a:rPr>
                <a:t>END ZONE</a:t>
              </a:r>
              <a:endParaRPr b="0" sz="1110">
                <a:solidFill>
                  <a:srgbClr val="CCCCCC"/>
                </a:solidFill>
                <a:latin typeface="Inter Black"/>
                <a:ea typeface="Inter Black"/>
                <a:cs typeface="Inter Black"/>
                <a:sym typeface="Inter Black"/>
              </a:endParaRPr>
            </a:p>
          </p:txBody>
        </p:sp>
        <p:sp>
          <p:nvSpPr>
            <p:cNvPr id="147" name="Google Shape;147;p18"/>
            <p:cNvSpPr/>
            <p:nvPr/>
          </p:nvSpPr>
          <p:spPr>
            <a:xfrm>
              <a:off x="4857750" y="1762125"/>
              <a:ext cx="76200" cy="1143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8" name="Google Shape;148;p18"/>
            <p:cNvSpPr/>
            <p:nvPr/>
          </p:nvSpPr>
          <p:spPr>
            <a:xfrm>
              <a:off x="8515350" y="1762125"/>
              <a:ext cx="76200" cy="1143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49" name="Google Shape;149;p18"/>
            <p:cNvPicPr preferRelativeResize="0"/>
            <p:nvPr/>
          </p:nvPicPr>
          <p:blipFill rotWithShape="1">
            <a:blip r:embed="rId3">
              <a:alphaModFix/>
            </a:blip>
            <a:srcRect b="0" l="0" r="0" t="0"/>
            <a:stretch/>
          </p:blipFill>
          <p:spPr>
            <a:xfrm>
              <a:off x="4838700" y="2952750"/>
              <a:ext cx="3848100" cy="19200"/>
            </a:xfrm>
            <a:prstGeom prst="rect">
              <a:avLst/>
            </a:prstGeom>
            <a:noFill/>
            <a:ln>
              <a:noFill/>
            </a:ln>
          </p:spPr>
        </p:pic>
        <p:sp>
          <p:nvSpPr>
            <p:cNvPr id="150" name="Google Shape;150;p18"/>
            <p:cNvSpPr txBox="1"/>
            <p:nvPr/>
          </p:nvSpPr>
          <p:spPr>
            <a:xfrm>
              <a:off x="5238750" y="2809875"/>
              <a:ext cx="647400" cy="154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i="0" lang="en" sz="750" u="none" strike="noStrike">
                  <a:solidFill>
                    <a:srgbClr val="111111"/>
                  </a:solidFill>
                  <a:latin typeface="Inter"/>
                  <a:ea typeface="Inter"/>
                  <a:cs typeface="Inter"/>
                  <a:sym typeface="Inter"/>
                </a:rPr>
                <a:t>5-YARD LINE</a:t>
              </a:r>
              <a:endParaRPr b="1" i="0" sz="750" u="none" strike="noStrike">
                <a:solidFill>
                  <a:srgbClr val="111111"/>
                </a:solidFill>
                <a:latin typeface="Inter"/>
                <a:ea typeface="Inter"/>
                <a:cs typeface="Inter"/>
                <a:sym typeface="Inter"/>
              </a:endParaRPr>
            </a:p>
          </p:txBody>
        </p:sp>
        <p:cxnSp>
          <p:nvCxnSpPr>
            <p:cNvPr id="151" name="Google Shape;151;p18"/>
            <p:cNvCxnSpPr/>
            <p:nvPr/>
          </p:nvCxnSpPr>
          <p:spPr>
            <a:xfrm>
              <a:off x="4838700" y="4105275"/>
              <a:ext cx="3848100" cy="0"/>
            </a:xfrm>
            <a:prstGeom prst="straightConnector1">
              <a:avLst/>
            </a:prstGeom>
            <a:solidFill>
              <a:srgbClr val="FFFFFF"/>
            </a:solidFill>
            <a:ln cap="flat" cmpd="sng" w="19050">
              <a:solidFill>
                <a:srgbClr val="111111"/>
              </a:solidFill>
              <a:prstDash val="solid"/>
              <a:round/>
              <a:headEnd len="sm" w="sm" type="none"/>
              <a:tailEnd len="sm" w="sm" type="none"/>
            </a:ln>
          </p:spPr>
        </p:cxnSp>
        <p:sp>
          <p:nvSpPr>
            <p:cNvPr id="152" name="Google Shape;152;p18"/>
            <p:cNvSpPr txBox="1"/>
            <p:nvPr/>
          </p:nvSpPr>
          <p:spPr>
            <a:xfrm>
              <a:off x="4953000" y="3952875"/>
              <a:ext cx="706500" cy="154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750">
                  <a:solidFill>
                    <a:srgbClr val="111111"/>
                  </a:solidFill>
                  <a:latin typeface="Inter"/>
                  <a:ea typeface="Inter"/>
                  <a:cs typeface="Inter"/>
                  <a:sym typeface="Inter"/>
                </a:rPr>
                <a:t>10-YARD LINE</a:t>
              </a:r>
              <a:endParaRPr b="1" sz="750">
                <a:solidFill>
                  <a:srgbClr val="111111"/>
                </a:solidFill>
                <a:latin typeface="Inter"/>
                <a:ea typeface="Inter"/>
                <a:cs typeface="Inter"/>
                <a:sym typeface="Inter"/>
              </a:endParaRPr>
            </a:p>
          </p:txBody>
        </p:sp>
        <p:pic>
          <p:nvPicPr>
            <p:cNvPr id="153" name="Google Shape;153;p18"/>
            <p:cNvPicPr preferRelativeResize="0"/>
            <p:nvPr/>
          </p:nvPicPr>
          <p:blipFill rotWithShape="1">
            <a:blip r:embed="rId4">
              <a:alphaModFix/>
            </a:blip>
            <a:srcRect b="0" l="0" r="0" t="0"/>
            <a:stretch/>
          </p:blipFill>
          <p:spPr>
            <a:xfrm>
              <a:off x="6091238" y="1819275"/>
              <a:ext cx="9600" cy="2819400"/>
            </a:xfrm>
            <a:prstGeom prst="rect">
              <a:avLst/>
            </a:prstGeom>
            <a:noFill/>
            <a:ln>
              <a:noFill/>
            </a:ln>
          </p:spPr>
        </p:pic>
        <p:pic>
          <p:nvPicPr>
            <p:cNvPr id="154" name="Google Shape;154;p18"/>
            <p:cNvPicPr preferRelativeResize="0"/>
            <p:nvPr/>
          </p:nvPicPr>
          <p:blipFill rotWithShape="1">
            <a:blip r:embed="rId4">
              <a:alphaModFix/>
            </a:blip>
            <a:srcRect b="0" l="0" r="0" t="0"/>
            <a:stretch/>
          </p:blipFill>
          <p:spPr>
            <a:xfrm>
              <a:off x="7424738" y="1819275"/>
              <a:ext cx="9600" cy="2819400"/>
            </a:xfrm>
            <a:prstGeom prst="rect">
              <a:avLst/>
            </a:prstGeom>
            <a:noFill/>
            <a:ln>
              <a:noFill/>
            </a:ln>
          </p:spPr>
        </p:pic>
        <p:grpSp>
          <p:nvGrpSpPr>
            <p:cNvPr id="155" name="Google Shape;155;p18"/>
            <p:cNvGrpSpPr/>
            <p:nvPr/>
          </p:nvGrpSpPr>
          <p:grpSpPr>
            <a:xfrm>
              <a:off x="4867275" y="1876425"/>
              <a:ext cx="3714750" cy="1219200"/>
              <a:chOff x="4867275" y="1876425"/>
              <a:chExt cx="3714750" cy="1219200"/>
            </a:xfrm>
          </p:grpSpPr>
          <p:sp>
            <p:nvSpPr>
              <p:cNvPr id="156" name="Google Shape;156;p18"/>
              <p:cNvSpPr/>
              <p:nvPr/>
            </p:nvSpPr>
            <p:spPr>
              <a:xfrm>
                <a:off x="4867275" y="2828925"/>
                <a:ext cx="266700" cy="266700"/>
              </a:xfrm>
              <a:prstGeom prst="ellipse">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7" name="Google Shape;157;p18"/>
              <p:cNvSpPr txBox="1"/>
              <p:nvPr/>
            </p:nvSpPr>
            <p:spPr>
              <a:xfrm>
                <a:off x="4947647" y="2931795"/>
                <a:ext cx="105900" cy="138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624">
                    <a:solidFill>
                      <a:srgbClr val="FFFFFF"/>
                    </a:solidFill>
                    <a:latin typeface="Inter Black"/>
                    <a:ea typeface="Inter Black"/>
                    <a:cs typeface="Inter Black"/>
                    <a:sym typeface="Inter Black"/>
                  </a:rPr>
                  <a:t>HL</a:t>
                </a:r>
                <a:endParaRPr b="0" sz="624">
                  <a:solidFill>
                    <a:srgbClr val="FFFFFF"/>
                  </a:solidFill>
                  <a:latin typeface="Inter Black"/>
                  <a:ea typeface="Inter Black"/>
                  <a:cs typeface="Inter Black"/>
                  <a:sym typeface="Inter Black"/>
                </a:endParaRPr>
              </a:p>
            </p:txBody>
          </p:sp>
          <p:pic>
            <p:nvPicPr>
              <p:cNvPr id="158" name="Google Shape;158;p18"/>
              <p:cNvPicPr preferRelativeResize="0"/>
              <p:nvPr/>
            </p:nvPicPr>
            <p:blipFill rotWithShape="1">
              <a:blip r:embed="rId5">
                <a:alphaModFix/>
              </a:blip>
              <a:srcRect b="0" l="0" r="0" t="0"/>
              <a:stretch/>
            </p:blipFill>
            <p:spPr>
              <a:xfrm>
                <a:off x="4986338" y="1952625"/>
                <a:ext cx="28500" cy="838200"/>
              </a:xfrm>
              <a:prstGeom prst="rect">
                <a:avLst/>
              </a:prstGeom>
              <a:noFill/>
              <a:ln>
                <a:noFill/>
              </a:ln>
            </p:spPr>
          </p:pic>
          <p:sp>
            <p:nvSpPr>
              <p:cNvPr id="159" name="Google Shape;159;p18"/>
              <p:cNvSpPr/>
              <p:nvPr/>
            </p:nvSpPr>
            <p:spPr>
              <a:xfrm>
                <a:off x="4953000" y="1876425"/>
                <a:ext cx="95400" cy="95400"/>
              </a:xfrm>
              <a:custGeom>
                <a:rect b="b" l="l" r="r" t="t"/>
                <a:pathLst>
                  <a:path extrusionOk="0" h="120000" w="120000">
                    <a:moveTo>
                      <a:pt x="60000" y="0"/>
                    </a:moveTo>
                    <a:lnTo>
                      <a:pt x="0" y="120000"/>
                    </a:lnTo>
                    <a:lnTo>
                      <a:pt x="120000" y="120000"/>
                    </a:lnTo>
                    <a:close/>
                  </a:path>
                </a:pathLst>
              </a:cu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0" name="Google Shape;160;p18"/>
              <p:cNvSpPr/>
              <p:nvPr/>
            </p:nvSpPr>
            <p:spPr>
              <a:xfrm>
                <a:off x="8315325" y="2828925"/>
                <a:ext cx="266700" cy="266700"/>
              </a:xfrm>
              <a:prstGeom prst="ellipse">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1" name="Google Shape;161;p18"/>
              <p:cNvSpPr txBox="1"/>
              <p:nvPr/>
            </p:nvSpPr>
            <p:spPr>
              <a:xfrm>
                <a:off x="8395697" y="2931795"/>
                <a:ext cx="105900" cy="138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675">
                    <a:solidFill>
                      <a:srgbClr val="FFFFFF"/>
                    </a:solidFill>
                    <a:latin typeface="Inter Black"/>
                    <a:ea typeface="Inter Black"/>
                    <a:cs typeface="Inter Black"/>
                    <a:sym typeface="Inter Black"/>
                  </a:rPr>
                  <a:t>LJ</a:t>
                </a:r>
                <a:endParaRPr b="0" sz="675">
                  <a:solidFill>
                    <a:srgbClr val="FFFFFF"/>
                  </a:solidFill>
                  <a:latin typeface="Inter Black"/>
                  <a:ea typeface="Inter Black"/>
                  <a:cs typeface="Inter Black"/>
                  <a:sym typeface="Inter Black"/>
                </a:endParaRPr>
              </a:p>
            </p:txBody>
          </p:sp>
          <p:pic>
            <p:nvPicPr>
              <p:cNvPr id="162" name="Google Shape;162;p18"/>
              <p:cNvPicPr preferRelativeResize="0"/>
              <p:nvPr/>
            </p:nvPicPr>
            <p:blipFill rotWithShape="1">
              <a:blip r:embed="rId5">
                <a:alphaModFix/>
              </a:blip>
              <a:srcRect b="0" l="0" r="0" t="0"/>
              <a:stretch/>
            </p:blipFill>
            <p:spPr>
              <a:xfrm>
                <a:off x="8434388" y="1952625"/>
                <a:ext cx="28500" cy="838200"/>
              </a:xfrm>
              <a:prstGeom prst="rect">
                <a:avLst/>
              </a:prstGeom>
              <a:noFill/>
              <a:ln>
                <a:noFill/>
              </a:ln>
            </p:spPr>
          </p:pic>
          <p:sp>
            <p:nvSpPr>
              <p:cNvPr id="163" name="Google Shape;163;p18"/>
              <p:cNvSpPr/>
              <p:nvPr/>
            </p:nvSpPr>
            <p:spPr>
              <a:xfrm>
                <a:off x="8401050" y="1876425"/>
                <a:ext cx="95400" cy="95400"/>
              </a:xfrm>
              <a:custGeom>
                <a:rect b="b" l="l" r="r" t="t"/>
                <a:pathLst>
                  <a:path extrusionOk="0" h="120000" w="120000">
                    <a:moveTo>
                      <a:pt x="60000" y="0"/>
                    </a:moveTo>
                    <a:lnTo>
                      <a:pt x="0" y="120000"/>
                    </a:lnTo>
                    <a:lnTo>
                      <a:pt x="120000" y="120000"/>
                    </a:lnTo>
                    <a:close/>
                  </a:path>
                </a:pathLst>
              </a:cu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64" name="Google Shape;164;p18"/>
            <p:cNvGrpSpPr/>
            <p:nvPr/>
          </p:nvGrpSpPr>
          <p:grpSpPr>
            <a:xfrm>
              <a:off x="7626934" y="1577340"/>
              <a:ext cx="955091" cy="375285"/>
              <a:chOff x="7626934" y="1577340"/>
              <a:chExt cx="955091" cy="375285"/>
            </a:xfrm>
          </p:grpSpPr>
          <p:sp>
            <p:nvSpPr>
              <p:cNvPr id="165" name="Google Shape;165;p18"/>
              <p:cNvSpPr/>
              <p:nvPr/>
            </p:nvSpPr>
            <p:spPr>
              <a:xfrm>
                <a:off x="8315325" y="1685925"/>
                <a:ext cx="266700" cy="266700"/>
              </a:xfrm>
              <a:prstGeom prst="ellipse">
                <a:avLst/>
              </a:prstGeom>
              <a:solidFill>
                <a:srgbClr val="FFD600"/>
              </a:solidFill>
              <a:ln cap="flat" cmpd="sng" w="19050">
                <a:solidFill>
                  <a:srgbClr val="11111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6" name="Google Shape;166;p18"/>
              <p:cNvSpPr txBox="1"/>
              <p:nvPr/>
            </p:nvSpPr>
            <p:spPr>
              <a:xfrm>
                <a:off x="8395697" y="1788795"/>
                <a:ext cx="105900" cy="138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675">
                    <a:solidFill>
                      <a:srgbClr val="111111"/>
                    </a:solidFill>
                    <a:latin typeface="Inter Black"/>
                    <a:ea typeface="Inter Black"/>
                    <a:cs typeface="Inter Black"/>
                    <a:sym typeface="Inter Black"/>
                  </a:rPr>
                  <a:t>LJ</a:t>
                </a:r>
                <a:endParaRPr b="0" sz="675">
                  <a:solidFill>
                    <a:srgbClr val="111111"/>
                  </a:solidFill>
                  <a:latin typeface="Inter Black"/>
                  <a:ea typeface="Inter Black"/>
                  <a:cs typeface="Inter Black"/>
                  <a:sym typeface="Inter Black"/>
                </a:endParaRPr>
              </a:p>
            </p:txBody>
          </p:sp>
          <p:sp>
            <p:nvSpPr>
              <p:cNvPr id="167" name="Google Shape;167;p18"/>
              <p:cNvSpPr txBox="1"/>
              <p:nvPr/>
            </p:nvSpPr>
            <p:spPr>
              <a:xfrm>
                <a:off x="7626934" y="1577340"/>
                <a:ext cx="612300" cy="1233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b="1" lang="en" sz="600">
                    <a:solidFill>
                      <a:srgbClr val="D32F2F"/>
                    </a:solidFill>
                    <a:latin typeface="Inter"/>
                    <a:ea typeface="Inter"/>
                    <a:cs typeface="Inter"/>
                    <a:sym typeface="Inter"/>
                  </a:rPr>
                  <a:t>6-10 YD START</a:t>
                </a:r>
                <a:endParaRPr b="1" sz="600">
                  <a:solidFill>
                    <a:srgbClr val="D32F2F"/>
                  </a:solidFill>
                  <a:latin typeface="Inter"/>
                  <a:ea typeface="Inter"/>
                  <a:cs typeface="Inter"/>
                  <a:sym typeface="Inter"/>
                </a:endParaRPr>
              </a:p>
            </p:txBody>
          </p:sp>
        </p:grpSp>
        <p:sp>
          <p:nvSpPr>
            <p:cNvPr id="168" name="Google Shape;168;p18"/>
            <p:cNvSpPr/>
            <p:nvPr/>
          </p:nvSpPr>
          <p:spPr>
            <a:xfrm>
              <a:off x="4953000" y="4238625"/>
              <a:ext cx="3619500" cy="362100"/>
            </a:xfrm>
            <a:prstGeom prst="roundRect">
              <a:avLst>
                <a:gd fmla="val 5263" name="adj"/>
              </a:avLst>
            </a:prstGeom>
            <a:solidFill>
              <a:srgbClr val="FFFFFF"/>
            </a:solidFill>
            <a:ln cap="flat" cmpd="sng" w="9525">
              <a:solidFill>
                <a:srgbClr val="EAEAEA"/>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 name="Google Shape;169;p18"/>
            <p:cNvSpPr/>
            <p:nvPr/>
          </p:nvSpPr>
          <p:spPr>
            <a:xfrm>
              <a:off x="5038725" y="4362450"/>
              <a:ext cx="114300" cy="114300"/>
            </a:xfrm>
            <a:prstGeom prst="ellipse">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0" name="Google Shape;170;p18"/>
            <p:cNvSpPr txBox="1"/>
            <p:nvPr/>
          </p:nvSpPr>
          <p:spPr>
            <a:xfrm>
              <a:off x="5210175" y="4396740"/>
              <a:ext cx="706500" cy="123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600">
                  <a:solidFill>
                    <a:srgbClr val="111111"/>
                  </a:solidFill>
                  <a:latin typeface="Inter"/>
                  <a:ea typeface="Inter"/>
                  <a:cs typeface="Inter"/>
                  <a:sym typeface="Inter"/>
                </a:rPr>
                <a:t>HL/LJ Snap Pos.</a:t>
              </a:r>
              <a:endParaRPr b="1" sz="600">
                <a:solidFill>
                  <a:srgbClr val="111111"/>
                </a:solidFill>
                <a:latin typeface="Inter"/>
                <a:ea typeface="Inter"/>
                <a:cs typeface="Inter"/>
                <a:sym typeface="Inter"/>
              </a:endParaRPr>
            </a:p>
          </p:txBody>
        </p:sp>
        <p:sp>
          <p:nvSpPr>
            <p:cNvPr id="171" name="Google Shape;171;p18"/>
            <p:cNvSpPr/>
            <p:nvPr/>
          </p:nvSpPr>
          <p:spPr>
            <a:xfrm>
              <a:off x="5991225" y="4362450"/>
              <a:ext cx="114300" cy="114300"/>
            </a:xfrm>
            <a:prstGeom prst="ellipse">
              <a:avLst/>
            </a:prstGeom>
            <a:solidFill>
              <a:srgbClr val="FFD600"/>
            </a:solidFill>
            <a:ln cap="flat" cmpd="sng" w="9525">
              <a:solidFill>
                <a:srgbClr val="11111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2" name="Google Shape;172;p18"/>
            <p:cNvSpPr txBox="1"/>
            <p:nvPr/>
          </p:nvSpPr>
          <p:spPr>
            <a:xfrm>
              <a:off x="6162675" y="4396740"/>
              <a:ext cx="894600" cy="123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600">
                  <a:solidFill>
                    <a:srgbClr val="111111"/>
                  </a:solidFill>
                  <a:latin typeface="Inter"/>
                  <a:ea typeface="Inter"/>
                  <a:cs typeface="Inter"/>
                  <a:sym typeface="Inter"/>
                </a:rPr>
                <a:t>LJ Pre-Set (6-10yd)</a:t>
              </a:r>
              <a:endParaRPr b="1" sz="600">
                <a:solidFill>
                  <a:srgbClr val="111111"/>
                </a:solidFill>
                <a:latin typeface="Inter"/>
                <a:ea typeface="Inter"/>
                <a:cs typeface="Inter"/>
                <a:sym typeface="Inter"/>
              </a:endParaRPr>
            </a:p>
          </p:txBody>
        </p:sp>
        <p:pic>
          <p:nvPicPr>
            <p:cNvPr id="173" name="Google Shape;173;p18"/>
            <p:cNvPicPr preferRelativeResize="0"/>
            <p:nvPr/>
          </p:nvPicPr>
          <p:blipFill rotWithShape="1">
            <a:blip r:embed="rId6">
              <a:alphaModFix/>
            </a:blip>
            <a:srcRect b="0" l="0" r="0" t="0"/>
            <a:stretch/>
          </p:blipFill>
          <p:spPr>
            <a:xfrm>
              <a:off x="7191375" y="4410075"/>
              <a:ext cx="171600" cy="19200"/>
            </a:xfrm>
            <a:prstGeom prst="rect">
              <a:avLst/>
            </a:prstGeom>
            <a:noFill/>
            <a:ln>
              <a:noFill/>
            </a:ln>
          </p:spPr>
        </p:pic>
        <p:sp>
          <p:nvSpPr>
            <p:cNvPr id="174" name="Google Shape;174;p18"/>
            <p:cNvSpPr txBox="1"/>
            <p:nvPr/>
          </p:nvSpPr>
          <p:spPr>
            <a:xfrm>
              <a:off x="7439025" y="4396740"/>
              <a:ext cx="612300" cy="123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600">
                  <a:solidFill>
                    <a:srgbClr val="D32F2F"/>
                  </a:solidFill>
                  <a:latin typeface="Inter"/>
                  <a:ea typeface="Inter"/>
                  <a:cs typeface="Inter"/>
                  <a:sym typeface="Inter"/>
                </a:rPr>
                <a:t>Goal Line Run</a:t>
              </a:r>
              <a:endParaRPr b="1" sz="600">
                <a:solidFill>
                  <a:srgbClr val="D32F2F"/>
                </a:solidFill>
                <a:latin typeface="Inter"/>
                <a:ea typeface="Inter"/>
                <a:cs typeface="Inter"/>
                <a:sym typeface="Inte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9"/>
          <p:cNvSpPr/>
          <p:nvPr/>
        </p:nvSpPr>
        <p:spPr>
          <a:xfrm>
            <a:off x="0" y="0"/>
            <a:ext cx="9144000" cy="51435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80" name="Google Shape;180;p19"/>
          <p:cNvPicPr preferRelativeResize="0"/>
          <p:nvPr/>
        </p:nvPicPr>
        <p:blipFill rotWithShape="1">
          <a:blip r:embed="rId3">
            <a:alphaModFix/>
          </a:blip>
          <a:srcRect b="0" l="0" r="0" t="0"/>
          <a:stretch/>
        </p:blipFill>
        <p:spPr>
          <a:xfrm>
            <a:off x="0" y="0"/>
            <a:ext cx="9144000" cy="5143500"/>
          </a:xfrm>
          <a:prstGeom prst="rect">
            <a:avLst/>
          </a:prstGeom>
          <a:noFill/>
          <a:ln>
            <a:noFill/>
          </a:ln>
        </p:spPr>
      </p:pic>
      <p:grpSp>
        <p:nvGrpSpPr>
          <p:cNvPr id="181" name="Google Shape;181;p19"/>
          <p:cNvGrpSpPr/>
          <p:nvPr/>
        </p:nvGrpSpPr>
        <p:grpSpPr>
          <a:xfrm>
            <a:off x="457200" y="342900"/>
            <a:ext cx="8229600" cy="381000"/>
            <a:chOff x="457200" y="342900"/>
            <a:chExt cx="8229600" cy="381000"/>
          </a:xfrm>
        </p:grpSpPr>
        <p:sp>
          <p:nvSpPr>
            <p:cNvPr id="182" name="Google Shape;182;p19"/>
            <p:cNvSpPr txBox="1"/>
            <p:nvPr/>
          </p:nvSpPr>
          <p:spPr>
            <a:xfrm>
              <a:off x="457200" y="342900"/>
              <a:ext cx="82296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FFFFFF"/>
                  </a:solidFill>
                  <a:latin typeface="Inter"/>
                  <a:ea typeface="Inter"/>
                  <a:cs typeface="Inter"/>
                  <a:sym typeface="Inter"/>
                </a:rPr>
                <a:t>2026 SDCFOA MECHANICS UPDATE</a:t>
              </a:r>
              <a:endParaRPr b="1" sz="1000">
                <a:solidFill>
                  <a:srgbClr val="FFFFFF"/>
                </a:solidFill>
                <a:latin typeface="Inter"/>
                <a:ea typeface="Inter"/>
                <a:cs typeface="Inter"/>
                <a:sym typeface="Inter"/>
              </a:endParaRPr>
            </a:p>
          </p:txBody>
        </p:sp>
        <p:sp>
          <p:nvSpPr>
            <p:cNvPr id="183" name="Google Shape;183;p19"/>
            <p:cNvSpPr/>
            <p:nvPr/>
          </p:nvSpPr>
          <p:spPr>
            <a:xfrm>
              <a:off x="457200" y="685800"/>
              <a:ext cx="8229600" cy="381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4" name="Google Shape;184;p19"/>
            <p:cNvSpPr/>
            <p:nvPr/>
          </p:nvSpPr>
          <p:spPr>
            <a:xfrm>
              <a:off x="457200" y="685800"/>
              <a:ext cx="1143000" cy="38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185" name="Google Shape;185;p19"/>
          <p:cNvSpPr txBox="1"/>
          <p:nvPr/>
        </p:nvSpPr>
        <p:spPr>
          <a:xfrm>
            <a:off x="457200" y="914400"/>
            <a:ext cx="8229600" cy="1143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800">
                <a:solidFill>
                  <a:srgbClr val="FFFFFF"/>
                </a:solidFill>
                <a:latin typeface="Inter Black"/>
                <a:ea typeface="Inter Black"/>
                <a:cs typeface="Inter Black"/>
                <a:sym typeface="Inter Black"/>
              </a:rPr>
              <a:t>25-SECOND PLAY CLOCK &amp; MECHANICS</a:t>
            </a:r>
            <a:endParaRPr b="0" sz="2800">
              <a:solidFill>
                <a:srgbClr val="FFFFFF"/>
              </a:solidFill>
              <a:latin typeface="Inter Black"/>
              <a:ea typeface="Inter Black"/>
              <a:cs typeface="Inter Black"/>
              <a:sym typeface="Inter Black"/>
            </a:endParaRPr>
          </a:p>
          <a:p>
            <a:pPr indent="0" lvl="0" marL="0" rtl="0" algn="l">
              <a:spcBef>
                <a:spcPts val="600"/>
              </a:spcBef>
              <a:spcAft>
                <a:spcPts val="0"/>
              </a:spcAft>
              <a:buNone/>
            </a:pPr>
            <a:r>
              <a:rPr b="0" lang="en" sz="1400">
                <a:solidFill>
                  <a:srgbClr val="D0D0D0"/>
                </a:solidFill>
                <a:latin typeface="Inter"/>
                <a:ea typeface="Inter"/>
                <a:cs typeface="Inter"/>
                <a:sym typeface="Inter"/>
              </a:rPr>
              <a:t>The 25-second play clock officially starts when the ball is placed and the ready for play signal is given. To initiate each play, the Referee will start the 25-second play clock, blow the whistle, and give the hack signal.</a:t>
            </a:r>
            <a:endParaRPr b="0" sz="1400">
              <a:solidFill>
                <a:srgbClr val="D0D0D0"/>
              </a:solidFill>
              <a:latin typeface="Inter"/>
              <a:ea typeface="Inter"/>
              <a:cs typeface="Inter"/>
              <a:sym typeface="Inter"/>
            </a:endParaRPr>
          </a:p>
        </p:txBody>
      </p:sp>
      <p:grpSp>
        <p:nvGrpSpPr>
          <p:cNvPr id="186" name="Google Shape;186;p19"/>
          <p:cNvGrpSpPr/>
          <p:nvPr/>
        </p:nvGrpSpPr>
        <p:grpSpPr>
          <a:xfrm>
            <a:off x="457200" y="2238375"/>
            <a:ext cx="8210700" cy="2238375"/>
            <a:chOff x="457200" y="2238375"/>
            <a:chExt cx="8210700" cy="2238375"/>
          </a:xfrm>
        </p:grpSpPr>
        <p:sp>
          <p:nvSpPr>
            <p:cNvPr id="187" name="Google Shape;187;p19"/>
            <p:cNvSpPr/>
            <p:nvPr/>
          </p:nvSpPr>
          <p:spPr>
            <a:xfrm>
              <a:off x="457200" y="2238375"/>
              <a:ext cx="2533800" cy="38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8" name="Google Shape;188;p19"/>
            <p:cNvSpPr txBox="1"/>
            <p:nvPr/>
          </p:nvSpPr>
          <p:spPr>
            <a:xfrm>
              <a:off x="457200" y="2381250"/>
              <a:ext cx="2533800" cy="2095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4800">
                  <a:solidFill>
                    <a:srgbClr val="FFD600"/>
                  </a:solidFill>
                  <a:latin typeface="Inter Black"/>
                  <a:ea typeface="Inter Black"/>
                  <a:cs typeface="Inter Black"/>
                  <a:sym typeface="Inter Black"/>
                </a:rPr>
                <a:t>25s</a:t>
              </a:r>
              <a:endParaRPr b="0" sz="4800">
                <a:solidFill>
                  <a:srgbClr val="FFD600"/>
                </a:solidFill>
                <a:latin typeface="Inter Black"/>
                <a:ea typeface="Inter Black"/>
                <a:cs typeface="Inter Black"/>
                <a:sym typeface="Inter Black"/>
              </a:endParaRPr>
            </a:p>
            <a:p>
              <a:pPr indent="0" lvl="0" marL="0" rtl="0" algn="l">
                <a:spcBef>
                  <a:spcPts val="300"/>
                </a:spcBef>
                <a:spcAft>
                  <a:spcPts val="0"/>
                </a:spcAft>
                <a:buNone/>
              </a:pPr>
              <a:r>
                <a:rPr b="1" lang="en" sz="1300">
                  <a:solidFill>
                    <a:srgbClr val="FFFFFF"/>
                  </a:solidFill>
                  <a:latin typeface="Inter"/>
                  <a:ea typeface="Inter"/>
                  <a:cs typeface="Inter"/>
                  <a:sym typeface="Inter"/>
                </a:rPr>
                <a:t>PLAY CLOCK</a:t>
              </a:r>
              <a:endParaRPr b="1" sz="1300">
                <a:solidFill>
                  <a:srgbClr val="FFFFFF"/>
                </a:solidFill>
                <a:latin typeface="Inter"/>
                <a:ea typeface="Inter"/>
                <a:cs typeface="Inter"/>
                <a:sym typeface="Inter"/>
              </a:endParaRPr>
            </a:p>
            <a:p>
              <a:pPr indent="0" lvl="0" marL="0" rtl="0" algn="l">
                <a:spcBef>
                  <a:spcPts val="600"/>
                </a:spcBef>
                <a:spcAft>
                  <a:spcPts val="0"/>
                </a:spcAft>
                <a:buNone/>
              </a:pPr>
              <a:r>
                <a:rPr b="0" lang="en" sz="1300">
                  <a:solidFill>
                    <a:srgbClr val="A0A0A0"/>
                  </a:solidFill>
                  <a:latin typeface="Inter"/>
                  <a:ea typeface="Inter"/>
                  <a:cs typeface="Inter"/>
                  <a:sym typeface="Inter"/>
                </a:rPr>
                <a:t>Officially starts when the ball is placed and the ready for play signal is given.</a:t>
              </a:r>
              <a:endParaRPr b="0" sz="1300">
                <a:solidFill>
                  <a:srgbClr val="A0A0A0"/>
                </a:solidFill>
                <a:latin typeface="Inter"/>
                <a:ea typeface="Inter"/>
                <a:cs typeface="Inter"/>
                <a:sym typeface="Inter"/>
              </a:endParaRPr>
            </a:p>
          </p:txBody>
        </p:sp>
        <p:sp>
          <p:nvSpPr>
            <p:cNvPr id="189" name="Google Shape;189;p19"/>
            <p:cNvSpPr/>
            <p:nvPr/>
          </p:nvSpPr>
          <p:spPr>
            <a:xfrm>
              <a:off x="3295650" y="2238375"/>
              <a:ext cx="2533800" cy="381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 name="Google Shape;190;p19"/>
            <p:cNvSpPr txBox="1"/>
            <p:nvPr/>
          </p:nvSpPr>
          <p:spPr>
            <a:xfrm>
              <a:off x="3295650" y="2381250"/>
              <a:ext cx="2533800" cy="2095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4800">
                  <a:solidFill>
                    <a:srgbClr val="D32F2F"/>
                  </a:solidFill>
                  <a:latin typeface="Inter Black"/>
                  <a:ea typeface="Inter Black"/>
                  <a:cs typeface="Inter Black"/>
                  <a:sym typeface="Inter Black"/>
                </a:rPr>
                <a:t>BLOW</a:t>
              </a:r>
              <a:endParaRPr b="0" sz="4800">
                <a:solidFill>
                  <a:srgbClr val="D32F2F"/>
                </a:solidFill>
                <a:latin typeface="Inter Black"/>
                <a:ea typeface="Inter Black"/>
                <a:cs typeface="Inter Black"/>
                <a:sym typeface="Inter Black"/>
              </a:endParaRPr>
            </a:p>
            <a:p>
              <a:pPr indent="0" lvl="0" marL="0" rtl="0" algn="l">
                <a:spcBef>
                  <a:spcPts val="300"/>
                </a:spcBef>
                <a:spcAft>
                  <a:spcPts val="0"/>
                </a:spcAft>
                <a:buNone/>
              </a:pPr>
              <a:r>
                <a:rPr b="1" lang="en" sz="1300">
                  <a:solidFill>
                    <a:srgbClr val="FFFFFF"/>
                  </a:solidFill>
                  <a:latin typeface="Inter"/>
                  <a:ea typeface="Inter"/>
                  <a:cs typeface="Inter"/>
                  <a:sym typeface="Inter"/>
                </a:rPr>
                <a:t>WHISTLE MECHANIC</a:t>
              </a:r>
              <a:endParaRPr b="1" sz="1300">
                <a:solidFill>
                  <a:srgbClr val="FFFFFF"/>
                </a:solidFill>
                <a:latin typeface="Inter"/>
                <a:ea typeface="Inter"/>
                <a:cs typeface="Inter"/>
                <a:sym typeface="Inter"/>
              </a:endParaRPr>
            </a:p>
            <a:p>
              <a:pPr indent="0" lvl="0" marL="0" rtl="0" algn="l">
                <a:spcBef>
                  <a:spcPts val="600"/>
                </a:spcBef>
                <a:spcAft>
                  <a:spcPts val="0"/>
                </a:spcAft>
                <a:buNone/>
              </a:pPr>
              <a:r>
                <a:rPr b="0" lang="en" sz="1300">
                  <a:solidFill>
                    <a:srgbClr val="A0A0A0"/>
                  </a:solidFill>
                  <a:latin typeface="Inter"/>
                  <a:ea typeface="Inter"/>
                  <a:cs typeface="Inter"/>
                  <a:sym typeface="Inter"/>
                </a:rPr>
                <a:t>To initiate each play, the Referee will sound the whistle to signify ready for play.</a:t>
              </a:r>
              <a:endParaRPr b="0" sz="1300">
                <a:solidFill>
                  <a:srgbClr val="A0A0A0"/>
                </a:solidFill>
                <a:latin typeface="Inter"/>
                <a:ea typeface="Inter"/>
                <a:cs typeface="Inter"/>
                <a:sym typeface="Inter"/>
              </a:endParaRPr>
            </a:p>
          </p:txBody>
        </p:sp>
        <p:sp>
          <p:nvSpPr>
            <p:cNvPr id="191" name="Google Shape;191;p19"/>
            <p:cNvSpPr/>
            <p:nvPr/>
          </p:nvSpPr>
          <p:spPr>
            <a:xfrm>
              <a:off x="6134100" y="2238375"/>
              <a:ext cx="2533800" cy="381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2" name="Google Shape;192;p19"/>
            <p:cNvSpPr txBox="1"/>
            <p:nvPr/>
          </p:nvSpPr>
          <p:spPr>
            <a:xfrm>
              <a:off x="6134100" y="2381250"/>
              <a:ext cx="2533800" cy="2095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4800">
                  <a:solidFill>
                    <a:srgbClr val="FFFFFF"/>
                  </a:solidFill>
                  <a:latin typeface="Inter Black"/>
                  <a:ea typeface="Inter Black"/>
                  <a:cs typeface="Inter Black"/>
                  <a:sym typeface="Inter Black"/>
                </a:rPr>
                <a:t>HACK</a:t>
              </a:r>
              <a:endParaRPr b="0" sz="4800">
                <a:solidFill>
                  <a:srgbClr val="FFFFFF"/>
                </a:solidFill>
                <a:latin typeface="Inter Black"/>
                <a:ea typeface="Inter Black"/>
                <a:cs typeface="Inter Black"/>
                <a:sym typeface="Inter Black"/>
              </a:endParaRPr>
            </a:p>
            <a:p>
              <a:pPr indent="0" lvl="0" marL="0" rtl="0" algn="l">
                <a:spcBef>
                  <a:spcPts val="300"/>
                </a:spcBef>
                <a:spcAft>
                  <a:spcPts val="0"/>
                </a:spcAft>
                <a:buNone/>
              </a:pPr>
              <a:r>
                <a:rPr b="1" lang="en" sz="1300">
                  <a:solidFill>
                    <a:srgbClr val="FFFFFF"/>
                  </a:solidFill>
                  <a:latin typeface="Inter"/>
                  <a:ea typeface="Inter"/>
                  <a:cs typeface="Inter"/>
                  <a:sym typeface="Inter"/>
                </a:rPr>
                <a:t>HACK SIGNAL</a:t>
              </a:r>
              <a:endParaRPr b="1" sz="1300">
                <a:solidFill>
                  <a:srgbClr val="FFFFFF"/>
                </a:solidFill>
                <a:latin typeface="Inter"/>
                <a:ea typeface="Inter"/>
                <a:cs typeface="Inter"/>
                <a:sym typeface="Inter"/>
              </a:endParaRPr>
            </a:p>
            <a:p>
              <a:pPr indent="0" lvl="0" marL="0" rtl="0" algn="l">
                <a:spcBef>
                  <a:spcPts val="600"/>
                </a:spcBef>
                <a:spcAft>
                  <a:spcPts val="0"/>
                </a:spcAft>
                <a:buNone/>
              </a:pPr>
              <a:r>
                <a:rPr b="0" lang="en" sz="1300">
                  <a:solidFill>
                    <a:srgbClr val="A0A0A0"/>
                  </a:solidFill>
                  <a:latin typeface="Inter"/>
                  <a:ea typeface="Inter"/>
                  <a:cs typeface="Inter"/>
                  <a:sym typeface="Inter"/>
                </a:rPr>
                <a:t>Given by the Referee simultaneously to start the 25-second clock and initiate play.</a:t>
              </a:r>
              <a:endParaRPr b="0" sz="1300">
                <a:solidFill>
                  <a:srgbClr val="A0A0A0"/>
                </a:solidFill>
                <a:latin typeface="Inter"/>
                <a:ea typeface="Inter"/>
                <a:cs typeface="Inter"/>
                <a:sym typeface="Inter"/>
              </a:endParaRPr>
            </a:p>
          </p:txBody>
        </p:sp>
      </p:grpSp>
      <p:grpSp>
        <p:nvGrpSpPr>
          <p:cNvPr id="193" name="Google Shape;193;p19"/>
          <p:cNvGrpSpPr/>
          <p:nvPr/>
        </p:nvGrpSpPr>
        <p:grpSpPr>
          <a:xfrm>
            <a:off x="457200" y="4724400"/>
            <a:ext cx="609600" cy="152400"/>
            <a:chOff x="457200" y="4724400"/>
            <a:chExt cx="609600" cy="152400"/>
          </a:xfrm>
        </p:grpSpPr>
        <p:sp>
          <p:nvSpPr>
            <p:cNvPr id="194" name="Google Shape;194;p19"/>
            <p:cNvSpPr/>
            <p:nvPr/>
          </p:nvSpPr>
          <p:spPr>
            <a:xfrm>
              <a:off x="457200" y="4724400"/>
              <a:ext cx="457200" cy="1524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 name="Google Shape;195;p19"/>
            <p:cNvSpPr/>
            <p:nvPr/>
          </p:nvSpPr>
          <p:spPr>
            <a:xfrm>
              <a:off x="914400" y="4724400"/>
              <a:ext cx="152400" cy="1524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grpSp>
        <p:nvGrpSpPr>
          <p:cNvPr id="200" name="Google Shape;200;p20"/>
          <p:cNvGrpSpPr/>
          <p:nvPr/>
        </p:nvGrpSpPr>
        <p:grpSpPr>
          <a:xfrm>
            <a:off x="0" y="0"/>
            <a:ext cx="9144000" cy="5143500"/>
            <a:chOff x="0" y="0"/>
            <a:chExt cx="9144000" cy="5143500"/>
          </a:xfrm>
        </p:grpSpPr>
        <p:pic>
          <p:nvPicPr>
            <p:cNvPr id="201" name="Google Shape;201;p2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02" name="Google Shape;202;p20"/>
            <p:cNvSpPr/>
            <p:nvPr/>
          </p:nvSpPr>
          <p:spPr>
            <a:xfrm>
              <a:off x="0" y="0"/>
              <a:ext cx="9144000" cy="5143500"/>
            </a:xfrm>
            <a:prstGeom prst="rect">
              <a:avLst/>
            </a:prstGeom>
            <a:solidFill>
              <a:srgbClr val="FFFFFF">
                <a:alpha val="8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03" name="Google Shape;203;p20"/>
          <p:cNvGrpSpPr/>
          <p:nvPr/>
        </p:nvGrpSpPr>
        <p:grpSpPr>
          <a:xfrm>
            <a:off x="457200" y="381000"/>
            <a:ext cx="8229600" cy="419100"/>
            <a:chOff x="457200" y="381000"/>
            <a:chExt cx="8229600" cy="419100"/>
          </a:xfrm>
        </p:grpSpPr>
        <p:sp>
          <p:nvSpPr>
            <p:cNvPr id="204" name="Google Shape;204;p20"/>
            <p:cNvSpPr txBox="1"/>
            <p:nvPr/>
          </p:nvSpPr>
          <p:spPr>
            <a:xfrm>
              <a:off x="457200" y="381000"/>
              <a:ext cx="82296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111111"/>
                  </a:solidFill>
                  <a:latin typeface="Inter"/>
                  <a:ea typeface="Inter"/>
                  <a:cs typeface="Inter"/>
                  <a:sym typeface="Inter"/>
                </a:rPr>
                <a:t>2026 SDCFOA MECHANICS UPDATE</a:t>
              </a:r>
              <a:endParaRPr b="1" sz="1000">
                <a:solidFill>
                  <a:srgbClr val="111111"/>
                </a:solidFill>
                <a:latin typeface="Inter"/>
                <a:ea typeface="Inter"/>
                <a:cs typeface="Inter"/>
                <a:sym typeface="Inter"/>
              </a:endParaRPr>
            </a:p>
          </p:txBody>
        </p:sp>
        <p:grpSp>
          <p:nvGrpSpPr>
            <p:cNvPr id="205" name="Google Shape;205;p20"/>
            <p:cNvGrpSpPr/>
            <p:nvPr/>
          </p:nvGrpSpPr>
          <p:grpSpPr>
            <a:xfrm>
              <a:off x="457200" y="762000"/>
              <a:ext cx="8229600" cy="38100"/>
              <a:chOff x="0" y="0"/>
              <a:chExt cx="8229600" cy="38100"/>
            </a:xfrm>
          </p:grpSpPr>
          <p:sp>
            <p:nvSpPr>
              <p:cNvPr id="206" name="Google Shape;206;p20"/>
              <p:cNvSpPr/>
              <p:nvPr/>
            </p:nvSpPr>
            <p:spPr>
              <a:xfrm>
                <a:off x="0" y="0"/>
                <a:ext cx="8229600" cy="381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7" name="Google Shape;207;p20"/>
              <p:cNvSpPr/>
              <p:nvPr/>
            </p:nvSpPr>
            <p:spPr>
              <a:xfrm>
                <a:off x="0" y="0"/>
                <a:ext cx="1143000" cy="38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nvGrpSpPr>
          <p:cNvPr id="208" name="Google Shape;208;p20"/>
          <p:cNvGrpSpPr/>
          <p:nvPr/>
        </p:nvGrpSpPr>
        <p:grpSpPr>
          <a:xfrm>
            <a:off x="457200" y="1095375"/>
            <a:ext cx="8229600" cy="3619500"/>
            <a:chOff x="457200" y="1095375"/>
            <a:chExt cx="8229600" cy="3619500"/>
          </a:xfrm>
        </p:grpSpPr>
        <p:sp>
          <p:nvSpPr>
            <p:cNvPr id="209" name="Google Shape;209;p20"/>
            <p:cNvSpPr txBox="1"/>
            <p:nvPr/>
          </p:nvSpPr>
          <p:spPr>
            <a:xfrm>
              <a:off x="457200" y="1095375"/>
              <a:ext cx="8229600" cy="1047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720">
                  <a:solidFill>
                    <a:srgbClr val="111111"/>
                  </a:solidFill>
                  <a:latin typeface="Inter Black"/>
                  <a:ea typeface="Inter Black"/>
                  <a:cs typeface="Inter Black"/>
                  <a:sym typeface="Inter Black"/>
                </a:rPr>
                <a:t>FORWARD PROGRESS &amp; SPOT DETERMINATION</a:t>
              </a:r>
              <a:endParaRPr b="0" sz="2720">
                <a:solidFill>
                  <a:srgbClr val="111111"/>
                </a:solidFill>
                <a:latin typeface="Inter Black"/>
                <a:ea typeface="Inter Black"/>
                <a:cs typeface="Inter Black"/>
                <a:sym typeface="Inter Black"/>
              </a:endParaRPr>
            </a:p>
            <a:p>
              <a:pPr indent="0" lvl="0" marL="0" rtl="0" algn="l">
                <a:spcBef>
                  <a:spcPts val="600"/>
                </a:spcBef>
                <a:spcAft>
                  <a:spcPts val="1200"/>
                </a:spcAft>
                <a:buNone/>
              </a:pPr>
              <a:r>
                <a:rPr b="0" lang="en" sz="1360">
                  <a:solidFill>
                    <a:srgbClr val="111111"/>
                  </a:solidFill>
                  <a:latin typeface="Inter"/>
                  <a:ea typeface="Inter"/>
                  <a:cs typeface="Inter"/>
                  <a:sym typeface="Inter"/>
                </a:rPr>
                <a:t>Forward progress is awarded at the exact location of the football when the runner's flag is pulled.</a:t>
              </a:r>
              <a:endParaRPr b="0" sz="1360">
                <a:solidFill>
                  <a:srgbClr val="111111"/>
                </a:solidFill>
                <a:latin typeface="Inter"/>
                <a:ea typeface="Inter"/>
                <a:cs typeface="Inter"/>
                <a:sym typeface="Inter"/>
              </a:endParaRPr>
            </a:p>
          </p:txBody>
        </p:sp>
        <p:sp>
          <p:nvSpPr>
            <p:cNvPr id="210" name="Google Shape;210;p20"/>
            <p:cNvSpPr/>
            <p:nvPr/>
          </p:nvSpPr>
          <p:spPr>
            <a:xfrm>
              <a:off x="457200" y="2238375"/>
              <a:ext cx="533400" cy="228600"/>
            </a:xfrm>
            <a:custGeom>
              <a:rect b="b" l="l" r="r" t="t"/>
              <a:pathLst>
                <a:path extrusionOk="0" h="120000" w="120000">
                  <a:moveTo>
                    <a:pt x="0" y="0"/>
                  </a:moveTo>
                  <a:lnTo>
                    <a:pt x="51429" y="0"/>
                  </a:lnTo>
                  <a:lnTo>
                    <a:pt x="51429" y="120000"/>
                  </a:lnTo>
                  <a:lnTo>
                    <a:pt x="0" y="120000"/>
                  </a:lnTo>
                  <a:close/>
                  <a:moveTo>
                    <a:pt x="68571" y="0"/>
                  </a:moveTo>
                  <a:lnTo>
                    <a:pt x="120000" y="0"/>
                  </a:lnTo>
                  <a:lnTo>
                    <a:pt x="120000" y="120000"/>
                  </a:lnTo>
                  <a:lnTo>
                    <a:pt x="68571" y="120000"/>
                  </a:lnTo>
                  <a:close/>
                </a:path>
              </a:pathLst>
            </a:cu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 name="Google Shape;211;p20"/>
            <p:cNvSpPr txBox="1"/>
            <p:nvPr/>
          </p:nvSpPr>
          <p:spPr>
            <a:xfrm>
              <a:off x="457200" y="2619375"/>
              <a:ext cx="8229600" cy="2095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11111"/>
                  </a:solidFill>
                  <a:latin typeface="Inter"/>
                  <a:ea typeface="Inter"/>
                  <a:cs typeface="Inter"/>
                  <a:sym typeface="Inter"/>
                </a:rPr>
                <a:t>"Officials must maintain wider vision during the play to accurately determine if the runner has the ball outstretched or held tight to their body at the moment the flag is removed."</a:t>
              </a:r>
              <a:endParaRPr b="1" sz="2400">
                <a:solidFill>
                  <a:srgbClr val="111111"/>
                </a:solidFill>
                <a:latin typeface="Inter"/>
                <a:ea typeface="Inter"/>
                <a:cs typeface="Inter"/>
                <a:sym typeface="Inter"/>
              </a:endParaRPr>
            </a:p>
            <a:p>
              <a:pPr indent="0" lvl="0" marL="0" rtl="0" algn="l">
                <a:spcBef>
                  <a:spcPts val="1200"/>
                </a:spcBef>
                <a:spcAft>
                  <a:spcPts val="0"/>
                </a:spcAft>
                <a:buNone/>
              </a:pPr>
              <a:r>
                <a:rPr b="1" lang="en" sz="1400">
                  <a:solidFill>
                    <a:srgbClr val="D32F2F"/>
                  </a:solidFill>
                  <a:latin typeface="Inter"/>
                  <a:ea typeface="Inter"/>
                  <a:cs typeface="Inter"/>
                  <a:sym typeface="Inter"/>
                </a:rPr>
                <a:t>KEY MECHANIC REQUIREMENT</a:t>
              </a:r>
              <a:endParaRPr b="1" sz="1400">
                <a:solidFill>
                  <a:srgbClr val="D32F2F"/>
                </a:solidFill>
                <a:latin typeface="Inter"/>
                <a:ea typeface="Inter"/>
                <a:cs typeface="Inter"/>
                <a:sym typeface="Inter"/>
              </a:endParaRPr>
            </a:p>
          </p:txBody>
        </p:sp>
      </p:grpSp>
      <p:grpSp>
        <p:nvGrpSpPr>
          <p:cNvPr id="212" name="Google Shape;212;p20"/>
          <p:cNvGrpSpPr/>
          <p:nvPr/>
        </p:nvGrpSpPr>
        <p:grpSpPr>
          <a:xfrm>
            <a:off x="457200" y="4953000"/>
            <a:ext cx="609600" cy="190500"/>
            <a:chOff x="457200" y="4953000"/>
            <a:chExt cx="609600" cy="190500"/>
          </a:xfrm>
        </p:grpSpPr>
        <p:sp>
          <p:nvSpPr>
            <p:cNvPr id="213" name="Google Shape;213;p20"/>
            <p:cNvSpPr/>
            <p:nvPr/>
          </p:nvSpPr>
          <p:spPr>
            <a:xfrm>
              <a:off x="457200" y="4953000"/>
              <a:ext cx="457200" cy="1905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4" name="Google Shape;214;p20"/>
            <p:cNvSpPr/>
            <p:nvPr/>
          </p:nvSpPr>
          <p:spPr>
            <a:xfrm>
              <a:off x="914400" y="4953000"/>
              <a:ext cx="152400" cy="1905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grpSp>
        <p:nvGrpSpPr>
          <p:cNvPr id="219" name="Google Shape;219;p21"/>
          <p:cNvGrpSpPr/>
          <p:nvPr/>
        </p:nvGrpSpPr>
        <p:grpSpPr>
          <a:xfrm>
            <a:off x="0" y="0"/>
            <a:ext cx="9144000" cy="5143500"/>
            <a:chOff x="0" y="0"/>
            <a:chExt cx="9144000" cy="5143500"/>
          </a:xfrm>
        </p:grpSpPr>
        <p:pic>
          <p:nvPicPr>
            <p:cNvPr id="220" name="Google Shape;220;p2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21" name="Google Shape;221;p21"/>
            <p:cNvSpPr/>
            <p:nvPr/>
          </p:nvSpPr>
          <p:spPr>
            <a:xfrm>
              <a:off x="0" y="0"/>
              <a:ext cx="9144000" cy="5143500"/>
            </a:xfrm>
            <a:prstGeom prst="rect">
              <a:avLst/>
            </a:prstGeom>
            <a:solidFill>
              <a:srgbClr val="FFFFFF">
                <a:alpha val="8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22" name="Google Shape;222;p21"/>
          <p:cNvGrpSpPr/>
          <p:nvPr/>
        </p:nvGrpSpPr>
        <p:grpSpPr>
          <a:xfrm>
            <a:off x="457200" y="381000"/>
            <a:ext cx="8229600" cy="342900"/>
            <a:chOff x="457200" y="381000"/>
            <a:chExt cx="8229600" cy="342900"/>
          </a:xfrm>
        </p:grpSpPr>
        <p:sp>
          <p:nvSpPr>
            <p:cNvPr id="223" name="Google Shape;223;p21"/>
            <p:cNvSpPr txBox="1"/>
            <p:nvPr/>
          </p:nvSpPr>
          <p:spPr>
            <a:xfrm>
              <a:off x="457200" y="381000"/>
              <a:ext cx="82296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111111"/>
                  </a:solidFill>
                  <a:latin typeface="Inter"/>
                  <a:ea typeface="Inter"/>
                  <a:cs typeface="Inter"/>
                  <a:sym typeface="Inter"/>
                </a:rPr>
                <a:t>2026 SDCFOA MECHANICS UPDATE</a:t>
              </a:r>
              <a:endParaRPr b="1" sz="1000">
                <a:solidFill>
                  <a:srgbClr val="111111"/>
                </a:solidFill>
                <a:latin typeface="Inter"/>
                <a:ea typeface="Inter"/>
                <a:cs typeface="Inter"/>
                <a:sym typeface="Inter"/>
              </a:endParaRPr>
            </a:p>
          </p:txBody>
        </p:sp>
        <p:grpSp>
          <p:nvGrpSpPr>
            <p:cNvPr id="224" name="Google Shape;224;p21"/>
            <p:cNvGrpSpPr/>
            <p:nvPr/>
          </p:nvGrpSpPr>
          <p:grpSpPr>
            <a:xfrm>
              <a:off x="457200" y="685800"/>
              <a:ext cx="8229600" cy="38100"/>
              <a:chOff x="0" y="0"/>
              <a:chExt cx="8229600" cy="38100"/>
            </a:xfrm>
          </p:grpSpPr>
          <p:sp>
            <p:nvSpPr>
              <p:cNvPr id="225" name="Google Shape;225;p21"/>
              <p:cNvSpPr/>
              <p:nvPr/>
            </p:nvSpPr>
            <p:spPr>
              <a:xfrm>
                <a:off x="0" y="0"/>
                <a:ext cx="8229600" cy="381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6" name="Google Shape;226;p21"/>
              <p:cNvSpPr/>
              <p:nvPr/>
            </p:nvSpPr>
            <p:spPr>
              <a:xfrm>
                <a:off x="0" y="0"/>
                <a:ext cx="1143000" cy="381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nvGrpSpPr>
          <p:cNvPr id="227" name="Google Shape;227;p21"/>
          <p:cNvGrpSpPr/>
          <p:nvPr/>
        </p:nvGrpSpPr>
        <p:grpSpPr>
          <a:xfrm>
            <a:off x="457200" y="4953000"/>
            <a:ext cx="609600" cy="190500"/>
            <a:chOff x="457200" y="4953000"/>
            <a:chExt cx="609600" cy="190500"/>
          </a:xfrm>
        </p:grpSpPr>
        <p:sp>
          <p:nvSpPr>
            <p:cNvPr id="228" name="Google Shape;228;p21"/>
            <p:cNvSpPr/>
            <p:nvPr/>
          </p:nvSpPr>
          <p:spPr>
            <a:xfrm>
              <a:off x="457200" y="4953000"/>
              <a:ext cx="457200" cy="1905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9" name="Google Shape;229;p21"/>
            <p:cNvSpPr/>
            <p:nvPr/>
          </p:nvSpPr>
          <p:spPr>
            <a:xfrm>
              <a:off x="914400" y="4953000"/>
              <a:ext cx="152400" cy="190500"/>
            </a:xfrm>
            <a:prstGeom prst="rect">
              <a:avLst/>
            </a:prstGeom>
            <a:solidFill>
              <a:srgbClr val="D32F2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30" name="Google Shape;230;p21"/>
          <p:cNvSpPr txBox="1"/>
          <p:nvPr/>
        </p:nvSpPr>
        <p:spPr>
          <a:xfrm>
            <a:off x="457200" y="857250"/>
            <a:ext cx="8229600" cy="9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720">
                <a:solidFill>
                  <a:srgbClr val="111111"/>
                </a:solidFill>
                <a:latin typeface="Inter Black"/>
                <a:ea typeface="Inter Black"/>
                <a:cs typeface="Inter Black"/>
                <a:sym typeface="Inter Black"/>
              </a:rPr>
              <a:t>OVERTIME MECHANICS</a:t>
            </a:r>
            <a:endParaRPr b="0" sz="2720">
              <a:solidFill>
                <a:srgbClr val="111111"/>
              </a:solidFill>
              <a:latin typeface="Inter Black"/>
              <a:ea typeface="Inter Black"/>
              <a:cs typeface="Inter Black"/>
              <a:sym typeface="Inter Black"/>
            </a:endParaRPr>
          </a:p>
          <a:p>
            <a:pPr indent="0" lvl="0" marL="0" rtl="0" algn="l">
              <a:spcBef>
                <a:spcPts val="300"/>
              </a:spcBef>
              <a:spcAft>
                <a:spcPts val="0"/>
              </a:spcAft>
              <a:buNone/>
            </a:pPr>
            <a:r>
              <a:rPr b="1" lang="en" sz="1190">
                <a:solidFill>
                  <a:srgbClr val="D32F2F"/>
                </a:solidFill>
                <a:latin typeface="Inter"/>
                <a:ea typeface="Inter"/>
                <a:cs typeface="Inter"/>
                <a:sym typeface="Inter"/>
              </a:rPr>
              <a:t>VARSITY LEVEL ONLY • PRE-OVERTIME COIN TOSS PROCEDURES</a:t>
            </a:r>
            <a:endParaRPr b="1" sz="1190">
              <a:solidFill>
                <a:srgbClr val="D32F2F"/>
              </a:solidFill>
              <a:latin typeface="Inter"/>
              <a:ea typeface="Inter"/>
              <a:cs typeface="Inter"/>
              <a:sym typeface="Inter"/>
            </a:endParaRPr>
          </a:p>
          <a:p>
            <a:pPr indent="0" lvl="0" marL="0" rtl="0" algn="l">
              <a:spcBef>
                <a:spcPts val="450"/>
              </a:spcBef>
              <a:spcAft>
                <a:spcPts val="900"/>
              </a:spcAft>
              <a:buNone/>
            </a:pPr>
            <a:r>
              <a:rPr b="0" lang="en" sz="1105">
                <a:solidFill>
                  <a:srgbClr val="111111"/>
                </a:solidFill>
                <a:latin typeface="Inter"/>
                <a:ea typeface="Inter"/>
                <a:cs typeface="Inter"/>
                <a:sym typeface="Inter"/>
              </a:rPr>
              <a:t>Captains and coaches meet at midfield for a coin toss; the winner selects Offense/Defense or end of the field.</a:t>
            </a:r>
            <a:endParaRPr b="0" sz="1105">
              <a:solidFill>
                <a:srgbClr val="111111"/>
              </a:solidFill>
              <a:latin typeface="Inter"/>
              <a:ea typeface="Inter"/>
              <a:cs typeface="Inter"/>
              <a:sym typeface="Inter"/>
            </a:endParaRPr>
          </a:p>
        </p:txBody>
      </p:sp>
      <p:sp>
        <p:nvSpPr>
          <p:cNvPr id="231" name="Google Shape;231;p21"/>
          <p:cNvSpPr/>
          <p:nvPr/>
        </p:nvSpPr>
        <p:spPr>
          <a:xfrm>
            <a:off x="457200" y="1857375"/>
            <a:ext cx="3962400" cy="2952900"/>
          </a:xfrm>
          <a:prstGeom prst="rect">
            <a:avLst/>
          </a:prstGeom>
          <a:solidFill>
            <a:srgbClr val="F5F5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2" name="Google Shape;232;p21"/>
          <p:cNvSpPr/>
          <p:nvPr/>
        </p:nvSpPr>
        <p:spPr>
          <a:xfrm>
            <a:off x="457200" y="1857375"/>
            <a:ext cx="3962400" cy="57300"/>
          </a:xfrm>
          <a:prstGeom prst="rect">
            <a:avLst/>
          </a:prstGeom>
          <a:solidFill>
            <a:srgbClr val="11111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3" name="Google Shape;233;p21"/>
          <p:cNvSpPr txBox="1"/>
          <p:nvPr/>
        </p:nvSpPr>
        <p:spPr>
          <a:xfrm>
            <a:off x="647700" y="2000250"/>
            <a:ext cx="3581400" cy="266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D32F2F"/>
                </a:solidFill>
                <a:latin typeface="Inter"/>
                <a:ea typeface="Inter"/>
                <a:cs typeface="Inter"/>
                <a:sym typeface="Inter"/>
              </a:rPr>
              <a:t>FIRST INNING MECHANICS</a:t>
            </a:r>
            <a:endParaRPr b="1" sz="1500">
              <a:solidFill>
                <a:srgbClr val="D32F2F"/>
              </a:solidFill>
              <a:latin typeface="Inter"/>
              <a:ea typeface="Inter"/>
              <a:cs typeface="Inter"/>
              <a:sym typeface="Inter"/>
            </a:endParaRPr>
          </a:p>
          <a:p>
            <a:pPr indent="0" lvl="0" marL="0" rtl="0" algn="l">
              <a:spcBef>
                <a:spcPts val="600"/>
              </a:spcBef>
              <a:spcAft>
                <a:spcPts val="0"/>
              </a:spcAft>
              <a:buNone/>
            </a:pPr>
            <a:r>
              <a:rPr b="1" lang="en" sz="1300">
                <a:solidFill>
                  <a:srgbClr val="111111"/>
                </a:solidFill>
                <a:latin typeface="Inter"/>
                <a:ea typeface="Inter"/>
                <a:cs typeface="Inter"/>
                <a:sym typeface="Inter"/>
              </a:rPr>
              <a:t>Starting Position:</a:t>
            </a:r>
            <a:r>
              <a:rPr b="0" lang="en" sz="1300">
                <a:solidFill>
                  <a:srgbClr val="111111"/>
                </a:solidFill>
                <a:latin typeface="Inter"/>
                <a:ea typeface="Inter"/>
                <a:cs typeface="Inter"/>
                <a:sym typeface="Inter"/>
              </a:rPr>
              <a:t> Starts on the 10-yard line going in.</a:t>
            </a:r>
            <a:endParaRPr b="0" sz="1300">
              <a:solidFill>
                <a:srgbClr val="111111"/>
              </a:solidFill>
              <a:latin typeface="Inter"/>
              <a:ea typeface="Inter"/>
              <a:cs typeface="Inter"/>
              <a:sym typeface="Inter"/>
            </a:endParaRPr>
          </a:p>
          <a:p>
            <a:pPr indent="0" lvl="0" marL="0" rtl="0" algn="l">
              <a:spcBef>
                <a:spcPts val="600"/>
              </a:spcBef>
              <a:spcAft>
                <a:spcPts val="0"/>
              </a:spcAft>
              <a:buNone/>
            </a:pPr>
            <a:r>
              <a:rPr b="1" lang="en" sz="1300">
                <a:solidFill>
                  <a:srgbClr val="111111"/>
                </a:solidFill>
                <a:latin typeface="Inter"/>
                <a:ea typeface="Inter"/>
                <a:cs typeface="Inter"/>
                <a:sym typeface="Inter"/>
              </a:rPr>
              <a:t>Possession &amp; Try:</a:t>
            </a:r>
            <a:r>
              <a:rPr b="0" lang="en" sz="1300">
                <a:solidFill>
                  <a:srgbClr val="111111"/>
                </a:solidFill>
                <a:latin typeface="Inter"/>
                <a:ea typeface="Inter"/>
                <a:cs typeface="Inter"/>
                <a:sym typeface="Inter"/>
              </a:rPr>
              <a:t> 4 downs to score with a 1 or 2-point extra point option.</a:t>
            </a:r>
            <a:endParaRPr b="0" sz="1300">
              <a:solidFill>
                <a:srgbClr val="111111"/>
              </a:solidFill>
              <a:latin typeface="Inter"/>
              <a:ea typeface="Inter"/>
              <a:cs typeface="Inter"/>
              <a:sym typeface="Inter"/>
            </a:endParaRPr>
          </a:p>
          <a:p>
            <a:pPr indent="0" lvl="0" marL="0" rtl="0" algn="l">
              <a:spcBef>
                <a:spcPts val="600"/>
              </a:spcBef>
              <a:spcAft>
                <a:spcPts val="0"/>
              </a:spcAft>
              <a:buNone/>
            </a:pPr>
            <a:r>
              <a:rPr b="1" lang="en" sz="1300">
                <a:solidFill>
                  <a:srgbClr val="111111"/>
                </a:solidFill>
                <a:latin typeface="Inter"/>
                <a:ea typeface="Inter"/>
                <a:cs typeface="Inter"/>
                <a:sym typeface="Inter"/>
              </a:rPr>
              <a:t>Interceptions:</a:t>
            </a:r>
            <a:r>
              <a:rPr b="0" lang="en" sz="1300">
                <a:solidFill>
                  <a:srgbClr val="111111"/>
                </a:solidFill>
                <a:latin typeface="Inter"/>
                <a:ea typeface="Inter"/>
                <a:cs typeface="Inter"/>
                <a:sym typeface="Inter"/>
              </a:rPr>
              <a:t> Live on the 4 downs, but dead on the extra point.</a:t>
            </a:r>
            <a:endParaRPr b="0" sz="1300">
              <a:solidFill>
                <a:srgbClr val="111111"/>
              </a:solidFill>
              <a:latin typeface="Inter"/>
              <a:ea typeface="Inter"/>
              <a:cs typeface="Inter"/>
              <a:sym typeface="Inter"/>
            </a:endParaRPr>
          </a:p>
        </p:txBody>
      </p:sp>
      <p:sp>
        <p:nvSpPr>
          <p:cNvPr id="234" name="Google Shape;234;p21"/>
          <p:cNvSpPr/>
          <p:nvPr/>
        </p:nvSpPr>
        <p:spPr>
          <a:xfrm>
            <a:off x="4724400" y="1857375"/>
            <a:ext cx="3962400" cy="2952900"/>
          </a:xfrm>
          <a:prstGeom prst="rect">
            <a:avLst/>
          </a:prstGeom>
          <a:solidFill>
            <a:srgbClr val="F5F5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5" name="Google Shape;235;p21"/>
          <p:cNvSpPr/>
          <p:nvPr/>
        </p:nvSpPr>
        <p:spPr>
          <a:xfrm>
            <a:off x="4724400" y="1857375"/>
            <a:ext cx="3962400" cy="57300"/>
          </a:xfrm>
          <a:prstGeom prst="rect">
            <a:avLst/>
          </a:prstGeom>
          <a:solidFill>
            <a:srgbClr val="FFD6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6" name="Google Shape;236;p21"/>
          <p:cNvSpPr txBox="1"/>
          <p:nvPr/>
        </p:nvSpPr>
        <p:spPr>
          <a:xfrm>
            <a:off x="4914900" y="2000250"/>
            <a:ext cx="3581400" cy="266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111111"/>
                </a:solidFill>
                <a:latin typeface="Inter"/>
                <a:ea typeface="Inter"/>
                <a:cs typeface="Inter"/>
                <a:sym typeface="Inter"/>
              </a:rPr>
              <a:t>SECOND &amp; SUBSEQUENT INNINGS</a:t>
            </a:r>
            <a:endParaRPr b="1" sz="1500">
              <a:solidFill>
                <a:srgbClr val="111111"/>
              </a:solidFill>
              <a:latin typeface="Inter"/>
              <a:ea typeface="Inter"/>
              <a:cs typeface="Inter"/>
              <a:sym typeface="Inter"/>
            </a:endParaRPr>
          </a:p>
          <a:p>
            <a:pPr indent="0" lvl="0" marL="0" rtl="0" algn="l">
              <a:spcBef>
                <a:spcPts val="600"/>
              </a:spcBef>
              <a:spcAft>
                <a:spcPts val="0"/>
              </a:spcAft>
              <a:buNone/>
            </a:pPr>
            <a:r>
              <a:rPr b="1" lang="en" sz="1300">
                <a:solidFill>
                  <a:srgbClr val="111111"/>
                </a:solidFill>
                <a:latin typeface="Inter"/>
                <a:ea typeface="Inter"/>
                <a:cs typeface="Inter"/>
                <a:sym typeface="Inter"/>
              </a:rPr>
              <a:t>Format:</a:t>
            </a:r>
            <a:r>
              <a:rPr b="0" lang="en" sz="1300">
                <a:solidFill>
                  <a:srgbClr val="111111"/>
                </a:solidFill>
                <a:latin typeface="Inter"/>
                <a:ea typeface="Inter"/>
                <a:cs typeface="Inter"/>
                <a:sym typeface="Inter"/>
              </a:rPr>
              <a:t> Shootout format.</a:t>
            </a:r>
            <a:endParaRPr b="0" sz="1300">
              <a:solidFill>
                <a:srgbClr val="111111"/>
              </a:solidFill>
              <a:latin typeface="Inter"/>
              <a:ea typeface="Inter"/>
              <a:cs typeface="Inter"/>
              <a:sym typeface="Inter"/>
            </a:endParaRPr>
          </a:p>
          <a:p>
            <a:pPr indent="0" lvl="0" marL="0" rtl="0" algn="l">
              <a:spcBef>
                <a:spcPts val="600"/>
              </a:spcBef>
              <a:spcAft>
                <a:spcPts val="0"/>
              </a:spcAft>
              <a:buNone/>
            </a:pPr>
            <a:r>
              <a:rPr b="1" lang="en" sz="1300">
                <a:solidFill>
                  <a:srgbClr val="111111"/>
                </a:solidFill>
                <a:latin typeface="Inter"/>
                <a:ea typeface="Inter"/>
                <a:cs typeface="Inter"/>
                <a:sym typeface="Inter"/>
              </a:rPr>
              <a:t>Tries:</a:t>
            </a:r>
            <a:r>
              <a:rPr b="0" lang="en" sz="1300">
                <a:solidFill>
                  <a:srgbClr val="111111"/>
                </a:solidFill>
                <a:latin typeface="Inter"/>
                <a:ea typeface="Inter"/>
                <a:cs typeface="Inter"/>
                <a:sym typeface="Inter"/>
              </a:rPr>
              <a:t> Alternating 1-point tries from the 3-yard line.</a:t>
            </a:r>
            <a:endParaRPr b="0" sz="1300">
              <a:solidFill>
                <a:srgbClr val="111111"/>
              </a:solidFill>
              <a:latin typeface="Inter"/>
              <a:ea typeface="Inter"/>
              <a:cs typeface="Inter"/>
              <a:sym typeface="Inter"/>
            </a:endParaRPr>
          </a:p>
          <a:p>
            <a:pPr indent="0" lvl="0" marL="0" rtl="0" algn="l">
              <a:spcBef>
                <a:spcPts val="600"/>
              </a:spcBef>
              <a:spcAft>
                <a:spcPts val="0"/>
              </a:spcAft>
              <a:buNone/>
            </a:pPr>
            <a:r>
              <a:rPr b="1" lang="en" sz="1300">
                <a:solidFill>
                  <a:srgbClr val="111111"/>
                </a:solidFill>
                <a:latin typeface="Inter"/>
                <a:ea typeface="Inter"/>
                <a:cs typeface="Inter"/>
                <a:sym typeface="Inter"/>
              </a:rPr>
              <a:t>Interceptions:</a:t>
            </a:r>
            <a:r>
              <a:rPr b="0" lang="en" sz="1300">
                <a:solidFill>
                  <a:srgbClr val="111111"/>
                </a:solidFill>
                <a:latin typeface="Inter"/>
                <a:ea typeface="Inter"/>
                <a:cs typeface="Inter"/>
                <a:sym typeface="Inter"/>
              </a:rPr>
              <a:t> Dead on all tries.</a:t>
            </a:r>
            <a:endParaRPr b="0" sz="1300">
              <a:solidFill>
                <a:srgbClr val="111111"/>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