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59" r:id="rId6"/>
    <p:sldId id="262" r:id="rId7"/>
    <p:sldId id="260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C7DAA-1EBD-49C1-9C17-C6E0F21927C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E80CC8-2E22-47A3-94BE-747893988ED8}">
      <dgm:prSet/>
      <dgm:spPr/>
      <dgm:t>
        <a:bodyPr/>
        <a:lstStyle/>
        <a:p>
          <a:r>
            <a:rPr lang="en-US" dirty="0"/>
            <a:t>Can the crew accept the challenge to focus every  down for 175 plays?</a:t>
          </a:r>
        </a:p>
      </dgm:t>
    </dgm:pt>
    <dgm:pt modelId="{F22CB440-89B4-4418-BB0C-8F17EC9B3A0C}" type="parTrans" cxnId="{A843ECA0-3935-4823-BD06-B2648AE4F6A7}">
      <dgm:prSet/>
      <dgm:spPr/>
      <dgm:t>
        <a:bodyPr/>
        <a:lstStyle/>
        <a:p>
          <a:endParaRPr lang="en-US"/>
        </a:p>
      </dgm:t>
    </dgm:pt>
    <dgm:pt modelId="{59407901-1C9B-4E7E-AC8D-7D596D1ABBBA}" type="sibTrans" cxnId="{A843ECA0-3935-4823-BD06-B2648AE4F6A7}">
      <dgm:prSet/>
      <dgm:spPr/>
      <dgm:t>
        <a:bodyPr/>
        <a:lstStyle/>
        <a:p>
          <a:endParaRPr lang="en-US"/>
        </a:p>
      </dgm:t>
    </dgm:pt>
    <dgm:pt modelId="{73262718-0922-4400-AC57-272003D8142F}">
      <dgm:prSet/>
      <dgm:spPr/>
      <dgm:t>
        <a:bodyPr/>
        <a:lstStyle/>
        <a:p>
          <a:r>
            <a:rPr lang="en-US" dirty="0"/>
            <a:t>Be GREAT Dead Ball 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Officials</a:t>
          </a:r>
        </a:p>
      </dgm:t>
    </dgm:pt>
    <dgm:pt modelId="{68EDD675-3FCD-48C1-BF2E-F6E1D965AF31}" type="parTrans" cxnId="{BBBBD4E1-C922-474F-B449-4E90068F9AD1}">
      <dgm:prSet/>
      <dgm:spPr/>
      <dgm:t>
        <a:bodyPr/>
        <a:lstStyle/>
        <a:p>
          <a:endParaRPr lang="en-US"/>
        </a:p>
      </dgm:t>
    </dgm:pt>
    <dgm:pt modelId="{86FD53D9-AD29-4AE3-91C4-1011A6A14600}" type="sibTrans" cxnId="{BBBBD4E1-C922-474F-B449-4E90068F9AD1}">
      <dgm:prSet/>
      <dgm:spPr/>
      <dgm:t>
        <a:bodyPr/>
        <a:lstStyle/>
        <a:p>
          <a:endParaRPr lang="en-US"/>
        </a:p>
      </dgm:t>
    </dgm:pt>
    <dgm:pt modelId="{BAAE70CD-1E40-4403-B864-070286D35607}">
      <dgm:prSet/>
      <dgm:spPr/>
      <dgm:t>
        <a:bodyPr/>
        <a:lstStyle/>
        <a:p>
          <a:r>
            <a:rPr lang="en-US" dirty="0"/>
            <a:t>Each official has a 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job</a:t>
          </a:r>
          <a:r>
            <a:rPr lang="en-US" dirty="0"/>
            <a:t>, including during time outs.  There is no appropriate time to relax.  Remain Locked In!</a:t>
          </a:r>
        </a:p>
      </dgm:t>
    </dgm:pt>
    <dgm:pt modelId="{8F0ACC2E-35A2-4598-8790-CC21DB737096}" type="parTrans" cxnId="{9EE4E4D1-9C32-4540-9729-32701CB152E9}">
      <dgm:prSet/>
      <dgm:spPr/>
      <dgm:t>
        <a:bodyPr/>
        <a:lstStyle/>
        <a:p>
          <a:endParaRPr lang="en-US"/>
        </a:p>
      </dgm:t>
    </dgm:pt>
    <dgm:pt modelId="{31807ADE-5BC1-474B-844D-AB13BA3465FB}" type="sibTrans" cxnId="{9EE4E4D1-9C32-4540-9729-32701CB152E9}">
      <dgm:prSet/>
      <dgm:spPr/>
      <dgm:t>
        <a:bodyPr/>
        <a:lstStyle/>
        <a:p>
          <a:endParaRPr lang="en-US"/>
        </a:p>
      </dgm:t>
    </dgm:pt>
    <dgm:pt modelId="{8657DB0E-E7BF-4CCD-81D6-5888CC398315}">
      <dgm:prSet/>
      <dgm:spPr/>
      <dgm:t>
        <a:bodyPr/>
        <a:lstStyle/>
        <a:p>
          <a:r>
            <a:rPr lang="en-US"/>
            <a:t>Meet the moment: win each down, win each announcement.</a:t>
          </a:r>
        </a:p>
      </dgm:t>
    </dgm:pt>
    <dgm:pt modelId="{4415D1B0-AE00-4A5B-9EAE-66A0E8854303}" type="parTrans" cxnId="{99DCCB38-D508-4D05-9557-771EC7914133}">
      <dgm:prSet/>
      <dgm:spPr/>
      <dgm:t>
        <a:bodyPr/>
        <a:lstStyle/>
        <a:p>
          <a:endParaRPr lang="en-US"/>
        </a:p>
      </dgm:t>
    </dgm:pt>
    <dgm:pt modelId="{98E4258E-E06E-4078-96E1-92FAD2D12832}" type="sibTrans" cxnId="{99DCCB38-D508-4D05-9557-771EC7914133}">
      <dgm:prSet/>
      <dgm:spPr/>
      <dgm:t>
        <a:bodyPr/>
        <a:lstStyle/>
        <a:p>
          <a:endParaRPr lang="en-US"/>
        </a:p>
      </dgm:t>
    </dgm:pt>
    <dgm:pt modelId="{58F692C0-0ED1-4F93-AE61-0699F23C9927}" type="pres">
      <dgm:prSet presAssocID="{9BBC7DAA-1EBD-49C1-9C17-C6E0F21927C7}" presName="linear" presStyleCnt="0">
        <dgm:presLayoutVars>
          <dgm:animLvl val="lvl"/>
          <dgm:resizeHandles val="exact"/>
        </dgm:presLayoutVars>
      </dgm:prSet>
      <dgm:spPr/>
    </dgm:pt>
    <dgm:pt modelId="{DE0E50DC-847B-412C-8E98-FB51B22AE94B}" type="pres">
      <dgm:prSet presAssocID="{29E80CC8-2E22-47A3-94BE-747893988E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F1FA46-0EB4-45B0-8C89-CF57734740F4}" type="pres">
      <dgm:prSet presAssocID="{59407901-1C9B-4E7E-AC8D-7D596D1ABBBA}" presName="spacer" presStyleCnt="0"/>
      <dgm:spPr/>
    </dgm:pt>
    <dgm:pt modelId="{12C9FBF6-218B-4DB9-930E-4E17280F2881}" type="pres">
      <dgm:prSet presAssocID="{73262718-0922-4400-AC57-272003D8142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68DD91D-05F3-4E9D-A8BF-8CDE9EA9DFF5}" type="pres">
      <dgm:prSet presAssocID="{86FD53D9-AD29-4AE3-91C4-1011A6A14600}" presName="spacer" presStyleCnt="0"/>
      <dgm:spPr/>
    </dgm:pt>
    <dgm:pt modelId="{3C221D40-7119-4C47-9AA2-1636DF4F2D86}" type="pres">
      <dgm:prSet presAssocID="{BAAE70CD-1E40-4403-B864-070286D356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A972CBE-D68C-4FC6-A184-4C7BBC4E5EFD}" type="pres">
      <dgm:prSet presAssocID="{31807ADE-5BC1-474B-844D-AB13BA3465FB}" presName="spacer" presStyleCnt="0"/>
      <dgm:spPr/>
    </dgm:pt>
    <dgm:pt modelId="{BAF3FB11-D525-4372-8415-C585392F6709}" type="pres">
      <dgm:prSet presAssocID="{8657DB0E-E7BF-4CCD-81D6-5888CC3983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4B7321F-07F2-482D-B472-138C66C4DF8C}" type="presOf" srcId="{8657DB0E-E7BF-4CCD-81D6-5888CC398315}" destId="{BAF3FB11-D525-4372-8415-C585392F6709}" srcOrd="0" destOrd="0" presId="urn:microsoft.com/office/officeart/2005/8/layout/vList2"/>
    <dgm:cxn modelId="{99DCCB38-D508-4D05-9557-771EC7914133}" srcId="{9BBC7DAA-1EBD-49C1-9C17-C6E0F21927C7}" destId="{8657DB0E-E7BF-4CCD-81D6-5888CC398315}" srcOrd="3" destOrd="0" parTransId="{4415D1B0-AE00-4A5B-9EAE-66A0E8854303}" sibTransId="{98E4258E-E06E-4078-96E1-92FAD2D12832}"/>
    <dgm:cxn modelId="{FA6E1B79-6AC5-4990-A8BF-31B42E4C79FC}" type="presOf" srcId="{73262718-0922-4400-AC57-272003D8142F}" destId="{12C9FBF6-218B-4DB9-930E-4E17280F2881}" srcOrd="0" destOrd="0" presId="urn:microsoft.com/office/officeart/2005/8/layout/vList2"/>
    <dgm:cxn modelId="{A843ECA0-3935-4823-BD06-B2648AE4F6A7}" srcId="{9BBC7DAA-1EBD-49C1-9C17-C6E0F21927C7}" destId="{29E80CC8-2E22-47A3-94BE-747893988ED8}" srcOrd="0" destOrd="0" parTransId="{F22CB440-89B4-4418-BB0C-8F17EC9B3A0C}" sibTransId="{59407901-1C9B-4E7E-AC8D-7D596D1ABBBA}"/>
    <dgm:cxn modelId="{3D5E18C5-9586-4447-BFF4-E5BBED931BB2}" type="presOf" srcId="{9BBC7DAA-1EBD-49C1-9C17-C6E0F21927C7}" destId="{58F692C0-0ED1-4F93-AE61-0699F23C9927}" srcOrd="0" destOrd="0" presId="urn:microsoft.com/office/officeart/2005/8/layout/vList2"/>
    <dgm:cxn modelId="{8BDF41CD-1C67-48FD-A5EA-CFFE1115D79D}" type="presOf" srcId="{BAAE70CD-1E40-4403-B864-070286D35607}" destId="{3C221D40-7119-4C47-9AA2-1636DF4F2D86}" srcOrd="0" destOrd="0" presId="urn:microsoft.com/office/officeart/2005/8/layout/vList2"/>
    <dgm:cxn modelId="{9EE4E4D1-9C32-4540-9729-32701CB152E9}" srcId="{9BBC7DAA-1EBD-49C1-9C17-C6E0F21927C7}" destId="{BAAE70CD-1E40-4403-B864-070286D35607}" srcOrd="2" destOrd="0" parTransId="{8F0ACC2E-35A2-4598-8790-CC21DB737096}" sibTransId="{31807ADE-5BC1-474B-844D-AB13BA3465FB}"/>
    <dgm:cxn modelId="{6A3874D2-FBCF-4698-833E-7675C16B0D48}" type="presOf" srcId="{29E80CC8-2E22-47A3-94BE-747893988ED8}" destId="{DE0E50DC-847B-412C-8E98-FB51B22AE94B}" srcOrd="0" destOrd="0" presId="urn:microsoft.com/office/officeart/2005/8/layout/vList2"/>
    <dgm:cxn modelId="{BBBBD4E1-C922-474F-B449-4E90068F9AD1}" srcId="{9BBC7DAA-1EBD-49C1-9C17-C6E0F21927C7}" destId="{73262718-0922-4400-AC57-272003D8142F}" srcOrd="1" destOrd="0" parTransId="{68EDD675-3FCD-48C1-BF2E-F6E1D965AF31}" sibTransId="{86FD53D9-AD29-4AE3-91C4-1011A6A14600}"/>
    <dgm:cxn modelId="{915EC14A-6221-40EC-8982-0350C572CCE4}" type="presParOf" srcId="{58F692C0-0ED1-4F93-AE61-0699F23C9927}" destId="{DE0E50DC-847B-412C-8E98-FB51B22AE94B}" srcOrd="0" destOrd="0" presId="urn:microsoft.com/office/officeart/2005/8/layout/vList2"/>
    <dgm:cxn modelId="{DEDBBEC9-77ED-464B-BBFD-C9302F65BE89}" type="presParOf" srcId="{58F692C0-0ED1-4F93-AE61-0699F23C9927}" destId="{0BF1FA46-0EB4-45B0-8C89-CF57734740F4}" srcOrd="1" destOrd="0" presId="urn:microsoft.com/office/officeart/2005/8/layout/vList2"/>
    <dgm:cxn modelId="{C4AA0241-523A-4541-ACD4-974261168A51}" type="presParOf" srcId="{58F692C0-0ED1-4F93-AE61-0699F23C9927}" destId="{12C9FBF6-218B-4DB9-930E-4E17280F2881}" srcOrd="2" destOrd="0" presId="urn:microsoft.com/office/officeart/2005/8/layout/vList2"/>
    <dgm:cxn modelId="{D496A167-CA18-4FE4-A96A-445D5186235D}" type="presParOf" srcId="{58F692C0-0ED1-4F93-AE61-0699F23C9927}" destId="{F68DD91D-05F3-4E9D-A8BF-8CDE9EA9DFF5}" srcOrd="3" destOrd="0" presId="urn:microsoft.com/office/officeart/2005/8/layout/vList2"/>
    <dgm:cxn modelId="{95A5956F-A6C3-4CCB-9CE3-72F29AD3D350}" type="presParOf" srcId="{58F692C0-0ED1-4F93-AE61-0699F23C9927}" destId="{3C221D40-7119-4C47-9AA2-1636DF4F2D86}" srcOrd="4" destOrd="0" presId="urn:microsoft.com/office/officeart/2005/8/layout/vList2"/>
    <dgm:cxn modelId="{A4FC0DE6-E2E4-4F89-B9A6-7A695EDCAAC2}" type="presParOf" srcId="{58F692C0-0ED1-4F93-AE61-0699F23C9927}" destId="{6A972CBE-D68C-4FC6-A184-4C7BBC4E5EFD}" srcOrd="5" destOrd="0" presId="urn:microsoft.com/office/officeart/2005/8/layout/vList2"/>
    <dgm:cxn modelId="{20F27E4A-1511-43A2-A482-1D4B1660AB13}" type="presParOf" srcId="{58F692C0-0ED1-4F93-AE61-0699F23C9927}" destId="{BAF3FB11-D525-4372-8415-C585392F67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D83853-C75D-4BD7-BA35-12A625D651E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1B7C66-3E39-4BE9-A6C2-8D33822FFFF5}">
      <dgm:prSet/>
      <dgm:spPr/>
      <dgm:t>
        <a:bodyPr/>
        <a:lstStyle/>
        <a:p>
          <a:r>
            <a:rPr lang="en-US" dirty="0"/>
            <a:t>Crew Organization: The crew wants to be lead so lead!</a:t>
          </a:r>
        </a:p>
      </dgm:t>
    </dgm:pt>
    <dgm:pt modelId="{3AC06AAA-05B6-4F9C-B536-65B3FBAF48C0}" type="parTrans" cxnId="{2A0C19EC-AE2A-4175-BAD2-73D012E3E5AA}">
      <dgm:prSet/>
      <dgm:spPr/>
      <dgm:t>
        <a:bodyPr/>
        <a:lstStyle/>
        <a:p>
          <a:endParaRPr lang="en-US"/>
        </a:p>
      </dgm:t>
    </dgm:pt>
    <dgm:pt modelId="{0F203850-D91E-4F07-A552-06A894A72D4C}" type="sibTrans" cxnId="{2A0C19EC-AE2A-4175-BAD2-73D012E3E5AA}">
      <dgm:prSet/>
      <dgm:spPr/>
      <dgm:t>
        <a:bodyPr/>
        <a:lstStyle/>
        <a:p>
          <a:endParaRPr lang="en-US"/>
        </a:p>
      </dgm:t>
    </dgm:pt>
    <dgm:pt modelId="{5E8FADB4-E42E-44CD-8941-59D6F82F0175}">
      <dgm:prSet/>
      <dgm:spPr/>
      <dgm:t>
        <a:bodyPr/>
        <a:lstStyle/>
        <a:p>
          <a:r>
            <a:rPr lang="en-US" dirty="0"/>
            <a:t>Set the vision, tone, expectation and standard of performance.</a:t>
          </a:r>
        </a:p>
      </dgm:t>
    </dgm:pt>
    <dgm:pt modelId="{DF0BD775-7633-4517-92DA-7818673DC382}" type="parTrans" cxnId="{7028C44B-0689-481A-8151-A5B56584735D}">
      <dgm:prSet/>
      <dgm:spPr/>
      <dgm:t>
        <a:bodyPr/>
        <a:lstStyle/>
        <a:p>
          <a:endParaRPr lang="en-US"/>
        </a:p>
      </dgm:t>
    </dgm:pt>
    <dgm:pt modelId="{6CA7B15A-1E4B-4D69-8961-78E06B138737}" type="sibTrans" cxnId="{7028C44B-0689-481A-8151-A5B56584735D}">
      <dgm:prSet/>
      <dgm:spPr/>
      <dgm:t>
        <a:bodyPr/>
        <a:lstStyle/>
        <a:p>
          <a:endParaRPr lang="en-US"/>
        </a:p>
      </dgm:t>
    </dgm:pt>
    <dgm:pt modelId="{D9175B01-FA91-494D-A99A-5D97124FC010}">
      <dgm:prSet/>
      <dgm:spPr/>
      <dgm:t>
        <a:bodyPr/>
        <a:lstStyle/>
        <a:p>
          <a:r>
            <a:rPr lang="en-US" dirty="0"/>
            <a:t>Pregame: “The lack of preparation shows the crew you really don’t care.”</a:t>
          </a:r>
        </a:p>
      </dgm:t>
    </dgm:pt>
    <dgm:pt modelId="{6D3B5139-94A0-4960-95F8-A9F858C01F60}" type="parTrans" cxnId="{93C9B64F-2466-4E49-9358-292D9E252752}">
      <dgm:prSet/>
      <dgm:spPr/>
      <dgm:t>
        <a:bodyPr/>
        <a:lstStyle/>
        <a:p>
          <a:endParaRPr lang="en-US"/>
        </a:p>
      </dgm:t>
    </dgm:pt>
    <dgm:pt modelId="{DD0ABF3C-227D-4A22-A4EB-3672A14B1169}" type="sibTrans" cxnId="{93C9B64F-2466-4E49-9358-292D9E252752}">
      <dgm:prSet/>
      <dgm:spPr/>
      <dgm:t>
        <a:bodyPr/>
        <a:lstStyle/>
        <a:p>
          <a:endParaRPr lang="en-US"/>
        </a:p>
      </dgm:t>
    </dgm:pt>
    <dgm:pt modelId="{1C011A98-1249-4077-8BCF-777819A7E65C}">
      <dgm:prSet/>
      <dgm:spPr/>
      <dgm:t>
        <a:bodyPr/>
        <a:lstStyle/>
        <a:p>
          <a:r>
            <a:rPr lang="en-US"/>
            <a:t>Meet the moment.</a:t>
          </a:r>
          <a:endParaRPr lang="en-US" dirty="0"/>
        </a:p>
      </dgm:t>
    </dgm:pt>
    <dgm:pt modelId="{0726F98D-83B4-43B6-8ECE-48E130CBF1DC}" type="parTrans" cxnId="{FE9F575B-6BD1-4C66-A020-41ED7E7DDD7F}">
      <dgm:prSet/>
      <dgm:spPr/>
      <dgm:t>
        <a:bodyPr/>
        <a:lstStyle/>
        <a:p>
          <a:endParaRPr lang="en-US"/>
        </a:p>
      </dgm:t>
    </dgm:pt>
    <dgm:pt modelId="{C17378C7-9A66-4900-B615-E0ADCDC552FE}" type="sibTrans" cxnId="{FE9F575B-6BD1-4C66-A020-41ED7E7DDD7F}">
      <dgm:prSet/>
      <dgm:spPr/>
      <dgm:t>
        <a:bodyPr/>
        <a:lstStyle/>
        <a:p>
          <a:endParaRPr lang="en-US"/>
        </a:p>
      </dgm:t>
    </dgm:pt>
    <dgm:pt modelId="{DE3346D9-EB18-4214-B184-6E9248E12043}" type="pres">
      <dgm:prSet presAssocID="{ABD83853-C75D-4BD7-BA35-12A625D651EF}" presName="linear" presStyleCnt="0">
        <dgm:presLayoutVars>
          <dgm:animLvl val="lvl"/>
          <dgm:resizeHandles val="exact"/>
        </dgm:presLayoutVars>
      </dgm:prSet>
      <dgm:spPr/>
    </dgm:pt>
    <dgm:pt modelId="{217BF045-CFA6-4453-8C82-8041CBD458A5}" type="pres">
      <dgm:prSet presAssocID="{3A1B7C66-3E39-4BE9-A6C2-8D33822FFFF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83C8687-4376-44AB-9A91-CBDA65FC7F40}" type="pres">
      <dgm:prSet presAssocID="{0F203850-D91E-4F07-A552-06A894A72D4C}" presName="spacer" presStyleCnt="0"/>
      <dgm:spPr/>
    </dgm:pt>
    <dgm:pt modelId="{8C95562D-9069-4940-8BAF-FE41C4386BE0}" type="pres">
      <dgm:prSet presAssocID="{5E8FADB4-E42E-44CD-8941-59D6F82F01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F72B78A-F1BC-4C10-88C2-B38194A53269}" type="pres">
      <dgm:prSet presAssocID="{6CA7B15A-1E4B-4D69-8961-78E06B138737}" presName="spacer" presStyleCnt="0"/>
      <dgm:spPr/>
    </dgm:pt>
    <dgm:pt modelId="{02139D05-B7D7-4B6B-AB51-82CC4821B533}" type="pres">
      <dgm:prSet presAssocID="{D9175B01-FA91-494D-A99A-5D97124FC0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A75820-B5ED-4C4B-8F68-D7995B8C6B93}" type="pres">
      <dgm:prSet presAssocID="{DD0ABF3C-227D-4A22-A4EB-3672A14B1169}" presName="spacer" presStyleCnt="0"/>
      <dgm:spPr/>
    </dgm:pt>
    <dgm:pt modelId="{AFAA7730-F8F9-4986-9391-CA1CE40B8413}" type="pres">
      <dgm:prSet presAssocID="{1C011A98-1249-4077-8BCF-777819A7E6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5E07805-A065-4864-A2BD-207B92C522D8}" type="presOf" srcId="{1C011A98-1249-4077-8BCF-777819A7E65C}" destId="{AFAA7730-F8F9-4986-9391-CA1CE40B8413}" srcOrd="0" destOrd="0" presId="urn:microsoft.com/office/officeart/2005/8/layout/vList2"/>
    <dgm:cxn modelId="{B8999123-802D-450A-8E38-C37E72630D58}" type="presOf" srcId="{ABD83853-C75D-4BD7-BA35-12A625D651EF}" destId="{DE3346D9-EB18-4214-B184-6E9248E12043}" srcOrd="0" destOrd="0" presId="urn:microsoft.com/office/officeart/2005/8/layout/vList2"/>
    <dgm:cxn modelId="{FE9F575B-6BD1-4C66-A020-41ED7E7DDD7F}" srcId="{ABD83853-C75D-4BD7-BA35-12A625D651EF}" destId="{1C011A98-1249-4077-8BCF-777819A7E65C}" srcOrd="3" destOrd="0" parTransId="{0726F98D-83B4-43B6-8ECE-48E130CBF1DC}" sibTransId="{C17378C7-9A66-4900-B615-E0ADCDC552FE}"/>
    <dgm:cxn modelId="{7028C44B-0689-481A-8151-A5B56584735D}" srcId="{ABD83853-C75D-4BD7-BA35-12A625D651EF}" destId="{5E8FADB4-E42E-44CD-8941-59D6F82F0175}" srcOrd="1" destOrd="0" parTransId="{DF0BD775-7633-4517-92DA-7818673DC382}" sibTransId="{6CA7B15A-1E4B-4D69-8961-78E06B138737}"/>
    <dgm:cxn modelId="{96701B4C-DE39-4F25-87D2-11DEC02AF3DC}" type="presOf" srcId="{3A1B7C66-3E39-4BE9-A6C2-8D33822FFFF5}" destId="{217BF045-CFA6-4453-8C82-8041CBD458A5}" srcOrd="0" destOrd="0" presId="urn:microsoft.com/office/officeart/2005/8/layout/vList2"/>
    <dgm:cxn modelId="{EE7E884D-EAB1-4B1E-9FA0-876EE7D8A491}" type="presOf" srcId="{D9175B01-FA91-494D-A99A-5D97124FC010}" destId="{02139D05-B7D7-4B6B-AB51-82CC4821B533}" srcOrd="0" destOrd="0" presId="urn:microsoft.com/office/officeart/2005/8/layout/vList2"/>
    <dgm:cxn modelId="{93C9B64F-2466-4E49-9358-292D9E252752}" srcId="{ABD83853-C75D-4BD7-BA35-12A625D651EF}" destId="{D9175B01-FA91-494D-A99A-5D97124FC010}" srcOrd="2" destOrd="0" parTransId="{6D3B5139-94A0-4960-95F8-A9F858C01F60}" sibTransId="{DD0ABF3C-227D-4A22-A4EB-3672A14B1169}"/>
    <dgm:cxn modelId="{F9034374-3A41-4917-93D3-3BE1D2835F3E}" type="presOf" srcId="{5E8FADB4-E42E-44CD-8941-59D6F82F0175}" destId="{8C95562D-9069-4940-8BAF-FE41C4386BE0}" srcOrd="0" destOrd="0" presId="urn:microsoft.com/office/officeart/2005/8/layout/vList2"/>
    <dgm:cxn modelId="{2A0C19EC-AE2A-4175-BAD2-73D012E3E5AA}" srcId="{ABD83853-C75D-4BD7-BA35-12A625D651EF}" destId="{3A1B7C66-3E39-4BE9-A6C2-8D33822FFFF5}" srcOrd="0" destOrd="0" parTransId="{3AC06AAA-05B6-4F9C-B536-65B3FBAF48C0}" sibTransId="{0F203850-D91E-4F07-A552-06A894A72D4C}"/>
    <dgm:cxn modelId="{24C3B9A9-4EED-420B-91C2-C76CFCE5BD2F}" type="presParOf" srcId="{DE3346D9-EB18-4214-B184-6E9248E12043}" destId="{217BF045-CFA6-4453-8C82-8041CBD458A5}" srcOrd="0" destOrd="0" presId="urn:microsoft.com/office/officeart/2005/8/layout/vList2"/>
    <dgm:cxn modelId="{FC4F557D-6A5F-4839-ADCD-75EFAE0F4B0C}" type="presParOf" srcId="{DE3346D9-EB18-4214-B184-6E9248E12043}" destId="{683C8687-4376-44AB-9A91-CBDA65FC7F40}" srcOrd="1" destOrd="0" presId="urn:microsoft.com/office/officeart/2005/8/layout/vList2"/>
    <dgm:cxn modelId="{8099FE47-5995-4CCC-8EEC-0EF516FCA0B6}" type="presParOf" srcId="{DE3346D9-EB18-4214-B184-6E9248E12043}" destId="{8C95562D-9069-4940-8BAF-FE41C4386BE0}" srcOrd="2" destOrd="0" presId="urn:microsoft.com/office/officeart/2005/8/layout/vList2"/>
    <dgm:cxn modelId="{0D55BAFF-3B64-44E4-9BC2-97B4896060B1}" type="presParOf" srcId="{DE3346D9-EB18-4214-B184-6E9248E12043}" destId="{AF72B78A-F1BC-4C10-88C2-B38194A53269}" srcOrd="3" destOrd="0" presId="urn:microsoft.com/office/officeart/2005/8/layout/vList2"/>
    <dgm:cxn modelId="{9B1F49AA-29C4-4DF8-879A-A0AB35238CED}" type="presParOf" srcId="{DE3346D9-EB18-4214-B184-6E9248E12043}" destId="{02139D05-B7D7-4B6B-AB51-82CC4821B533}" srcOrd="4" destOrd="0" presId="urn:microsoft.com/office/officeart/2005/8/layout/vList2"/>
    <dgm:cxn modelId="{711AE1BD-0AB3-42AE-A764-2CC8B323C861}" type="presParOf" srcId="{DE3346D9-EB18-4214-B184-6E9248E12043}" destId="{C2A75820-B5ED-4C4B-8F68-D7995B8C6B93}" srcOrd="5" destOrd="0" presId="urn:microsoft.com/office/officeart/2005/8/layout/vList2"/>
    <dgm:cxn modelId="{B8D9062F-DA79-4393-BD20-C75AF2F0CE31}" type="presParOf" srcId="{DE3346D9-EB18-4214-B184-6E9248E12043}" destId="{AFAA7730-F8F9-4986-9391-CA1CE40B84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E50DC-847B-412C-8E98-FB51B22AE94B}">
      <dsp:nvSpPr>
        <dsp:cNvPr id="0" name=""/>
        <dsp:cNvSpPr/>
      </dsp:nvSpPr>
      <dsp:spPr>
        <a:xfrm>
          <a:off x="0" y="95441"/>
          <a:ext cx="6900512" cy="1286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Can the crew accept the challenge to focus every  down for 175 plays?</a:t>
          </a:r>
        </a:p>
      </dsp:txBody>
      <dsp:txXfrm>
        <a:off x="62808" y="158249"/>
        <a:ext cx="6774896" cy="1161018"/>
      </dsp:txXfrm>
    </dsp:sp>
    <dsp:sp modelId="{12C9FBF6-218B-4DB9-930E-4E17280F2881}">
      <dsp:nvSpPr>
        <dsp:cNvPr id="0" name=""/>
        <dsp:cNvSpPr/>
      </dsp:nvSpPr>
      <dsp:spPr>
        <a:xfrm>
          <a:off x="0" y="1448316"/>
          <a:ext cx="6900512" cy="1286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 GREAT Dead Ball </a:t>
          </a:r>
          <a:r>
            <a:rPr lang="en-US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Officials</a:t>
          </a:r>
        </a:p>
      </dsp:txBody>
      <dsp:txXfrm>
        <a:off x="62808" y="1511124"/>
        <a:ext cx="6774896" cy="1161018"/>
      </dsp:txXfrm>
    </dsp:sp>
    <dsp:sp modelId="{3C221D40-7119-4C47-9AA2-1636DF4F2D86}">
      <dsp:nvSpPr>
        <dsp:cNvPr id="0" name=""/>
        <dsp:cNvSpPr/>
      </dsp:nvSpPr>
      <dsp:spPr>
        <a:xfrm>
          <a:off x="0" y="2801190"/>
          <a:ext cx="6900512" cy="12866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Each official has a </a:t>
          </a:r>
          <a:r>
            <a:rPr lang="en-US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job</a:t>
          </a:r>
          <a:r>
            <a:rPr lang="en-US" sz="2300" kern="1200" dirty="0"/>
            <a:t>, including during time outs.  There is no appropriate time to relax.  Remain Locked In!</a:t>
          </a:r>
        </a:p>
      </dsp:txBody>
      <dsp:txXfrm>
        <a:off x="62808" y="2863998"/>
        <a:ext cx="6774896" cy="1161018"/>
      </dsp:txXfrm>
    </dsp:sp>
    <dsp:sp modelId="{BAF3FB11-D525-4372-8415-C585392F6709}">
      <dsp:nvSpPr>
        <dsp:cNvPr id="0" name=""/>
        <dsp:cNvSpPr/>
      </dsp:nvSpPr>
      <dsp:spPr>
        <a:xfrm>
          <a:off x="0" y="4154064"/>
          <a:ext cx="6900512" cy="12866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Meet the moment: win each down, win each announcement.</a:t>
          </a:r>
        </a:p>
      </dsp:txBody>
      <dsp:txXfrm>
        <a:off x="62808" y="4216872"/>
        <a:ext cx="6774896" cy="1161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BF045-CFA6-4453-8C82-8041CBD458A5}">
      <dsp:nvSpPr>
        <dsp:cNvPr id="0" name=""/>
        <dsp:cNvSpPr/>
      </dsp:nvSpPr>
      <dsp:spPr>
        <a:xfrm>
          <a:off x="0" y="182021"/>
          <a:ext cx="6735443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Crew Organization: The crew wants to be lead so lead!</a:t>
          </a:r>
        </a:p>
      </dsp:txBody>
      <dsp:txXfrm>
        <a:off x="60199" y="242220"/>
        <a:ext cx="6615045" cy="1112781"/>
      </dsp:txXfrm>
    </dsp:sp>
    <dsp:sp modelId="{8C95562D-9069-4940-8BAF-FE41C4386BE0}">
      <dsp:nvSpPr>
        <dsp:cNvPr id="0" name=""/>
        <dsp:cNvSpPr/>
      </dsp:nvSpPr>
      <dsp:spPr>
        <a:xfrm>
          <a:off x="0" y="1504481"/>
          <a:ext cx="6735443" cy="1233179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Set the vision, tone, expectation and standard of performance.</a:t>
          </a:r>
        </a:p>
      </dsp:txBody>
      <dsp:txXfrm>
        <a:off x="60199" y="1564680"/>
        <a:ext cx="6615045" cy="1112781"/>
      </dsp:txXfrm>
    </dsp:sp>
    <dsp:sp modelId="{02139D05-B7D7-4B6B-AB51-82CC4821B533}">
      <dsp:nvSpPr>
        <dsp:cNvPr id="0" name=""/>
        <dsp:cNvSpPr/>
      </dsp:nvSpPr>
      <dsp:spPr>
        <a:xfrm>
          <a:off x="0" y="2826941"/>
          <a:ext cx="6735443" cy="1233179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Pregame: “The lack of preparation shows the crew you really don’t care.”</a:t>
          </a:r>
        </a:p>
      </dsp:txBody>
      <dsp:txXfrm>
        <a:off x="60199" y="2887140"/>
        <a:ext cx="6615045" cy="1112781"/>
      </dsp:txXfrm>
    </dsp:sp>
    <dsp:sp modelId="{AFAA7730-F8F9-4986-9391-CA1CE40B8413}">
      <dsp:nvSpPr>
        <dsp:cNvPr id="0" name=""/>
        <dsp:cNvSpPr/>
      </dsp:nvSpPr>
      <dsp:spPr>
        <a:xfrm>
          <a:off x="0" y="4149401"/>
          <a:ext cx="6735443" cy="123317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Meet the moment.</a:t>
          </a:r>
          <a:endParaRPr lang="en-US" sz="3100" kern="1200" dirty="0"/>
        </a:p>
      </dsp:txBody>
      <dsp:txXfrm>
        <a:off x="60199" y="4209600"/>
        <a:ext cx="6615045" cy="11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9241-5547-ACAE-BAAD-82FE20582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6C1C5-F412-389A-3ED1-60C2ACAC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D1B75-6D6D-859C-2744-AACE43D4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29C-7B49-4CFF-9D98-9AAEAD37B49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641AD-BEC7-324F-52FF-94EE7E4D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6A447-9A27-181F-D652-C1D50105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AB32-DF1F-499E-8CE1-024DB437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F8C6-BC15-0E8E-3AF3-BFC7132D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ED78F-EA64-B0E0-63A2-F2D0286F2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4F614-4B3C-B338-4629-2AACF47F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29C-7B49-4CFF-9D98-9AAEAD37B49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37AA4-1347-D667-9417-C7252D2E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8C4DB-F30B-8C6D-D087-4373B43C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AB32-DF1F-499E-8CE1-024DB437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28405-27FC-A8C7-834D-59A34F421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C337B-698A-C53E-130D-A65D1CE6E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EBE03-3757-1425-C4B6-7D1A1E48A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29C-7B49-4CFF-9D98-9AAEAD37B49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85CC9-76CE-104A-EE6D-D5099F3E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A387F-7F07-1CC4-F54F-516743D9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AB32-DF1F-499E-8CE1-024DB437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1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3261-3009-92FE-ADD8-2234AC6D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CB8EB-61BB-A070-C4C4-4701A655B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8AB44-7229-BF9F-4DA5-1C711E89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29C-7B49-4CFF-9D98-9AAEAD37B49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04571-0523-94CC-F825-84424092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37EE-1FA0-4186-5088-4E4DB21B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AB32-DF1F-499E-8CE1-024DB437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2485-A51A-9B11-8196-14CB9D05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A428F-B069-7C05-51A8-79F14B3C3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4747A-7C7A-1CB1-A8E2-EDCFAD10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29C-7B49-4CFF-9D98-9AAEAD37B49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0E5CA-7236-2A0F-5576-DCC2D5B8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F62C0-D747-7E39-ECAA-F7F2E4A2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AB32-DF1F-499E-8CE1-024DB437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1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63DC-16DC-7FF1-213F-4AF04290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44F19-76A3-1559-2F16-9BA456212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7B1A1-DD1D-8C14-F04D-20F836DEE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CB1F4-8E65-EFA7-5220-BB9CCC8A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29C-7B49-4CFF-9D98-9AAEAD37B49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4630B-BA9A-61EB-EB8D-70555A2F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D5EE6-4FEB-7CA0-A83A-8C21A6FB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AB32-DF1F-499E-8CE1-024DB437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3BB89-EE99-46F7-92A6-22EEEFD3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346C3-7E65-3340-DAEA-3CD8C79DB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5D7B4-E411-1452-12DB-9E9ED4A48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76C0E-8D1E-18E7-409D-3064848DD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F26989-D50D-4D6D-CC84-247AF03D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DE42D-75E6-BEBF-1EF9-1D989B60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29C-7B49-4CFF-9D98-9AAEAD37B49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E2FEF-D4DB-27A6-3322-1B8A3D30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FF7A2-F747-3758-1A85-DCD62564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AB32-DF1F-499E-8CE1-024DB437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9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3143-1B7D-2038-9BCD-2EE1EB8E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EC48E-BDAE-753B-7D7D-F06D4CD4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29C-7B49-4CFF-9D98-9AAEAD37B49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38FDD-5B94-E434-8A3A-7A6EE80B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7BFBD-7604-FB1F-9EE7-C5FB3FE0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AB32-DF1F-499E-8CE1-024DB437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39A186-E4C2-01B4-55F7-AFECA826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29C-7B49-4CFF-9D98-9AAEAD37B49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1C652-C8CB-843B-6B5E-ED9C88EE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8D09E-C67A-B19C-4927-A1869973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AB32-DF1F-499E-8CE1-024DB437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C187-BC44-B341-2F81-58CA5D00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9F95A-4B9A-B994-B4F9-3169C5FC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4F3CB-A4A3-E951-9AEC-F349BBB67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B1A8F-FF84-3F8F-DC6B-2822C7AE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29C-7B49-4CFF-9D98-9AAEAD37B49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D7B7D-3E96-9BEF-3EDE-27F74158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73954-7B1D-A4A5-6BE3-DD8024E8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AB32-DF1F-499E-8CE1-024DB437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72A5-4AEE-DEBB-5FD4-B03B52CE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123FB-C7A7-06FC-B075-355601FB4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A2B14-AA0B-13F9-B04A-1B1E99E23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D671A-0E54-3BC0-35EE-8EC920F4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29C-7B49-4CFF-9D98-9AAEAD37B49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A856F-C2B2-3DEC-3E9D-2842D2B5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96F79-9E62-2142-33D9-D8A82033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AB32-DF1F-499E-8CE1-024DB437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4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C1336-C55C-A6AC-E9F7-50A0AFBD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94C4A-2B5C-61CC-61B7-58CEAFF6F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83366-3CEC-1D4E-8589-38D7A651E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AE29C-7B49-4CFF-9D98-9AAEAD37B49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77EE-BE22-4C1D-820A-C098AFC0C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A6F78-F234-2731-5716-1328DB681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4CAB32-DF1F-499E-8CE1-024DB437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C0E6F2-9F22-2358-D77F-DAE84366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REFEREE</a:t>
            </a:r>
            <a:br>
              <a:rPr lang="en-US" sz="51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</a:t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“To Give Anything Less Than Your Best Is To Sacrifice the Gift”</a:t>
            </a:r>
            <a:b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Steve Prefontaine.</a:t>
            </a:r>
            <a:br>
              <a:rPr lang="en-US" sz="5100" dirty="0">
                <a:solidFill>
                  <a:schemeClr val="bg1"/>
                </a:solidFill>
              </a:rPr>
            </a:br>
            <a:endParaRPr lang="en-US" sz="5100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471D9-E9FF-C211-5781-7278483F49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50" r="20001" b="2"/>
          <a:stretch>
            <a:fillRect/>
          </a:stretch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69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DDCAF-7B15-CBFB-006F-5C264BFF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REFEREE POSTIONING: Plays from scrimmage</a:t>
            </a:r>
            <a:r>
              <a:rPr lang="en-US" sz="3700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C4609-5741-6347-1822-DFA588F0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 Presnap Routine</a:t>
            </a:r>
          </a:p>
          <a:p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 the Tackle Box: one to two positions wider than the RT</a:t>
            </a:r>
          </a:p>
          <a:p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progressions: what is your I.R.S.?</a:t>
            </a:r>
          </a:p>
          <a:p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ING: ball position: do you keep ball position?</a:t>
            </a:r>
          </a:p>
          <a:p>
            <a:pPr lvl="1"/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the QB and or passer cross your bow</a:t>
            </a:r>
          </a:p>
          <a:p>
            <a:pPr lvl="1"/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he does, you know he’s out of the TB</a:t>
            </a:r>
          </a:p>
          <a:p>
            <a:pPr lvl="1"/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 plays: QB or passer rolls out to your left side</a:t>
            </a:r>
          </a:p>
        </p:txBody>
      </p:sp>
      <p:pic>
        <p:nvPicPr>
          <p:cNvPr id="6" name="Picture 5" descr="Football line of scrimmage">
            <a:extLst>
              <a:ext uri="{FF2B5EF4-FFF2-40B4-BE49-F238E27FC236}">
                <a16:creationId xmlns:a16="http://schemas.microsoft.com/office/drawing/2014/main" id="{42C02D1A-A307-4DAB-789D-2126E6803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95" r="11737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9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2919C-AD89-48E5-04CE-0223C7D30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69" y="643467"/>
            <a:ext cx="4318461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769EED-833A-2F4D-6BE2-FEC882A6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67" y="643467"/>
            <a:ext cx="4468065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4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57D00-E375-4765-F38C-A05F5883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67" y="643467"/>
            <a:ext cx="446806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7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1C57D-561F-1781-4651-BB8B7F22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95" y="643467"/>
            <a:ext cx="556301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61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769CC-150D-F484-1435-0CB950230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Congratulations and Good Luck!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Leadership and Represent S.D.C.F.O.A. </a:t>
            </a:r>
            <a:endParaRPr lang="en-US" sz="47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795F5F-426A-6B9E-0809-1C14FE3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LEADERSHIP: THE ROLE OF THE CREW CHIEF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24FB32-A57D-EC83-9140-412D3885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fontAlgn="base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 of Leadership</a:t>
            </a:r>
          </a:p>
          <a:p>
            <a:pPr fontAlgn="base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is the ability of an individual or group to influence and guide others toward achieving common goals. It involves a combination of mindsets and behaviors that align people in a collective direction.</a:t>
            </a:r>
          </a:p>
          <a:p>
            <a:pPr fontAlgn="base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Aspects of Leadership</a:t>
            </a:r>
          </a:p>
          <a:p>
            <a:pPr fontAlgn="base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Leadership is fundamentally about social influence, where a leader inspires and motivates others.</a:t>
            </a:r>
          </a:p>
          <a:p>
            <a:pPr fontAlgn="base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Accountability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 leader takes responsibility for their actions and the outcomes of their decisions.</a:t>
            </a:r>
          </a:p>
          <a:p>
            <a:pPr fontAlgn="base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Effective leaders create a clear vision and direction for their teams or organizations.</a:t>
            </a:r>
          </a:p>
          <a:p>
            <a:pPr fontAlgn="base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and Development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Good leadership includes supporting team members and fostering their growth.</a:t>
            </a:r>
          </a:p>
          <a:p>
            <a:pPr fontAlgn="base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Styles</a:t>
            </a:r>
          </a:p>
          <a:p>
            <a:pPr fontAlgn="base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styles of leadership can be identified, including:</a:t>
            </a:r>
          </a:p>
          <a:p>
            <a:pPr fontAlgn="base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Transactional Leadership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Focuses on exchanges between leaders and followers, where rewards are given for meeting specific goals.</a:t>
            </a:r>
          </a:p>
          <a:p>
            <a:pPr fontAlgn="base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Transformational Leadership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Encourages leaders to inspire and motivate followers to exceed their own self-interests for the good of the group.</a:t>
            </a:r>
          </a:p>
          <a:p>
            <a:pPr fontAlgn="base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Laissez-Faire Leadership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Grants autonomy to team members, allowing them to make decisions and set their own goals.</a:t>
            </a:r>
          </a:p>
        </p:txBody>
      </p:sp>
    </p:spTree>
    <p:extLst>
      <p:ext uri="{BB962C8B-B14F-4D97-AF65-F5344CB8AC3E}">
        <p14:creationId xmlns:p14="http://schemas.microsoft.com/office/powerpoint/2010/main" val="255316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CF394-CA02-6688-9131-67616A66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</a:t>
            </a:r>
            <a:b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Pressure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9123AE-373E-7E81-F76A-46A1907D5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31823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8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7F7D13-A6DA-B193-F298-30F8CD6A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You Are A Problem Solver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erson looking at the camera&#10;&#10;AI-generated content may be incorrect.">
            <a:extLst>
              <a:ext uri="{FF2B5EF4-FFF2-40B4-BE49-F238E27FC236}">
                <a16:creationId xmlns:a16="http://schemas.microsoft.com/office/drawing/2014/main" id="{AE4F8E4D-2F95-90C9-01A1-5B44BB0912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"/>
          <a:stretch>
            <a:fillRect/>
          </a:stretch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D10B5-D7FE-C0F4-856A-CF531732E7E3}"/>
              </a:ext>
            </a:extLst>
          </p:cNvPr>
          <p:cNvSpPr txBox="1"/>
          <p:nvPr/>
        </p:nvSpPr>
        <p:spPr>
          <a:xfrm>
            <a:off x="638882" y="4631161"/>
            <a:ext cx="3571810" cy="155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0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8CBA6-0072-F5D5-C7DD-11E99FBE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It All Begins With Crew Preparation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C5CEAB-AB3E-C202-5CD5-76F48EA44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492613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46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AB6C7-867B-32A9-40D3-73865507E6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Crew Mechanics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80D2A-4B82-079B-CF55-EC8CED32C3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5548" y="2217343"/>
            <a:ext cx="9880893" cy="395961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on the basics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mechanics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Athletic movement: Posture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in the right position to rule on the action of the play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mechanics will keep a crew out of trouble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the tempo, administration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Communicate, Communicate, Communicate; crews within the crews: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processing IDP, ING, DPI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 a consistent foul threshold: MAKE IT HUGE!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 Penalty enforcement: 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Optics: how does it play?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FOUL REPORTING: solve the riddle (open up the O2Os)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 high functioning crew: accuracy X speed = crew efficiency  - get the focus off of the crew as quickly as possible.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don’t sacrifice speed for accuracy. Slow is smooth and smooth is fast. There’s a lot of forgiveness from coaches when the optics and credibility of a crew is high.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Critical Situations: Under 2:00 Minutes 2Q/4Q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critical mechanics: Controlling Whistle – Winds Situations</a:t>
            </a:r>
          </a:p>
          <a:p>
            <a:pPr marL="0"/>
            <a:endParaRPr lang="en-US" sz="1000" dirty="0"/>
          </a:p>
          <a:p>
            <a:endParaRPr lang="en-US" sz="1000" dirty="0"/>
          </a:p>
          <a:p>
            <a:pPr marL="0"/>
            <a:endParaRPr lang="en-US" sz="1000" dirty="0"/>
          </a:p>
          <a:p>
            <a:pPr marL="0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530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5" name="Rectangle 106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football referee standing in a line with a group of people in the background">
            <a:extLst>
              <a:ext uri="{FF2B5EF4-FFF2-40B4-BE49-F238E27FC236}">
                <a16:creationId xmlns:a16="http://schemas.microsoft.com/office/drawing/2014/main" id="{C08840E7-D8B2-8A84-498C-6DD3703FE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585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67" name="Rectangle 106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18F5F-9CEC-8812-FE58-2E331852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The Coin Toss: sets the tone. Optics of how things are going to be tonight.</a:t>
            </a:r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4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57DFE-01D2-A2AD-70CD-E85732B3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Referee Announcements</a:t>
            </a:r>
            <a:br>
              <a:rPr lang="en-US" sz="18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https://youtu.be/Fo88LaJIt5E</a:t>
            </a:r>
            <a:br>
              <a:rPr lang="en-US" sz="18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B674B-DCEE-9DA8-956F-F7264AC38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Rehearse, Rehearse, Rehearse and Rehearse some more.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 each announcement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Penalty Enforcement: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Foul Reporting Format: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Solve the Riddle</a:t>
            </a:r>
          </a:p>
          <a:p>
            <a:pPr lvl="2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https://www.youtube.com/watch?v=Fo88LaJIt5E&amp;pp=ygUdd2UnZXIgZGVhbGluZyB3aXRoIGEgbG90IHNoaXQ%3D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6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0CE342-6D09-D8FD-1308-153BA9BA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REFEREE POSITIONING: Free Kicks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BC04D-A235-8384-F579-5CED65388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the chute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Align with the position of the kicking tee and ball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Behind the deepest receiver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progressions, look through the receiver up the field “up the chute”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able to see a potential valid or invalid fair catch signal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the #’s to the hash</a:t>
            </a:r>
          </a:p>
          <a:p>
            <a:pPr marL="457200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Settle and work your progressions, move with purpose and establish presence near the pile and get involved with the DB action as needed. Let your crew work their ball mechanics.</a:t>
            </a:r>
          </a:p>
          <a:p>
            <a:pPr marL="457200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-Ball Position after a TB. R’s, are you asking this in pregame w/HCs?</a:t>
            </a:r>
          </a:p>
          <a:p>
            <a:pPr marL="457200" lvl="1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38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774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Tahoma</vt:lpstr>
      <vt:lpstr>Office Theme</vt:lpstr>
      <vt:lpstr>REFEREE Leadership  “To Give Anything Less Than Your Best Is To Sacrifice the Gift” Steve Prefontaine. </vt:lpstr>
      <vt:lpstr>LEADERSHIP: THE ROLE OF THE CREW CHIEF</vt:lpstr>
      <vt:lpstr>Manage  The Pressure</vt:lpstr>
      <vt:lpstr>You Are A Problem Solver</vt:lpstr>
      <vt:lpstr>It All Begins With Crew Preparation</vt:lpstr>
      <vt:lpstr>Crew Mechanics</vt:lpstr>
      <vt:lpstr>The Coin Toss: sets the tone. Optics of how things are going to be tonight.</vt:lpstr>
      <vt:lpstr>Referee Announcements https://youtu.be/Fo88LaJIt5E </vt:lpstr>
      <vt:lpstr>REFEREE POSITIONING: Free Kicks</vt:lpstr>
      <vt:lpstr>REFEREE POSTIONING: Plays from scrimmage </vt:lpstr>
      <vt:lpstr>PowerPoint Presentation</vt:lpstr>
      <vt:lpstr>PowerPoint Presentation</vt:lpstr>
      <vt:lpstr>PowerPoint Presentation</vt:lpstr>
      <vt:lpstr>PowerPoint Presentation</vt:lpstr>
      <vt:lpstr>Congratulations and Good Luck! Quality Leadership and Represent S.D.C.F.O.A.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Bortness</dc:creator>
  <cp:lastModifiedBy>Brian Bortness</cp:lastModifiedBy>
  <cp:revision>23</cp:revision>
  <dcterms:created xsi:type="dcterms:W3CDTF">2025-10-30T17:00:02Z</dcterms:created>
  <dcterms:modified xsi:type="dcterms:W3CDTF">2025-11-20T00:28:41Z</dcterms:modified>
</cp:coreProperties>
</file>