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Merriweather-bold.fntdata"/><Relationship Id="rId10" Type="http://schemas.openxmlformats.org/officeDocument/2006/relationships/slide" Target="slides/slide5.xml"/><Relationship Id="rId21" Type="http://schemas.openxmlformats.org/officeDocument/2006/relationships/font" Target="fonts/Merriweather-regular.fntdata"/><Relationship Id="rId13" Type="http://schemas.openxmlformats.org/officeDocument/2006/relationships/slide" Target="slides/slide8.xml"/><Relationship Id="rId24" Type="http://schemas.openxmlformats.org/officeDocument/2006/relationships/font" Target="fonts/Merriweather-boldItalic.fntdata"/><Relationship Id="rId12" Type="http://schemas.openxmlformats.org/officeDocument/2006/relationships/slide" Target="slides/slide7.xml"/><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b636bdd0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eb636bdd0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eb636bdd0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eb636bdd0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eb636bdd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eb636bdd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eb636bdd0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eb636bdd0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eb636bdd0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eb636bdd0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eb636bdd0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eb636bdd0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eb636bdd0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eb636bdd0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eb636bdd0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eb636bdd0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eb636bdd0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eb636bdd0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eb636bdd0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eb636bdd0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9ydgc-pnc0X-JWET7jrTNjpbHkySh-Gc/view"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pp.arbitersports.com/registration/official/register/5749?org=9529&amp;role=3" TargetMode="External"/><Relationship Id="rId4" Type="http://schemas.openxmlformats.org/officeDocument/2006/relationships/hyperlink" Target="https://app.arbitersports.com/registration/official/register/5749?org=9529&amp;role=3" TargetMode="External"/><Relationship Id="rId5" Type="http://schemas.openxmlformats.org/officeDocument/2006/relationships/hyperlink" Target="https://arbitersportshelp.zendesk.com/hc/en-us/categories/20292945483021-Assigners" TargetMode="External"/><Relationship Id="rId6" Type="http://schemas.openxmlformats.org/officeDocument/2006/relationships/hyperlink" Target="https://arbitersportshelp.zendesk.com/hc/en-us/articles/19923873490061-Eligibility-Create-Edit-Monitor" TargetMode="External"/><Relationship Id="rId7" Type="http://schemas.openxmlformats.org/officeDocument/2006/relationships/hyperlink" Target="https://arbitersportshelp.zendesk.com/hc/en-us/articles/19923873490061-Eligibility-Create-Edit-Monitor" TargetMode="Externa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app.arbitersports.com/registration/official/register/5749?org=9529&amp;role=3" TargetMode="External"/><Relationship Id="rId4" Type="http://schemas.openxmlformats.org/officeDocument/2006/relationships/hyperlink" Target="https://app.arbitersports.com/registration/official/register/5749?org=9529&amp;role=3" TargetMode="External"/><Relationship Id="rId5" Type="http://schemas.openxmlformats.org/officeDocument/2006/relationships/hyperlink" Target="https://cif.arbitersports.com/front/111820/site" TargetMode="External"/><Relationship Id="rId6" Type="http://schemas.openxmlformats.org/officeDocument/2006/relationships/hyperlink" Target="https://cif.arbitersports.com/front/111820/site" TargetMode="External"/><Relationship Id="rId7" Type="http://schemas.openxmlformats.org/officeDocument/2006/relationships/hyperlink" Target="https://app.arbitersports.com/registration/official/register/5749?org=9529&amp;role=3" TargetMode="External"/><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Uch_SEA8Wfm2D_3ssT75L6__gqnTRYYw/view"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1" Type="http://schemas.openxmlformats.org/officeDocument/2006/relationships/hyperlink" Target="https://app.arbitersports.com/registration/official/register/5749?org=9529&amp;role=3" TargetMode="External"/><Relationship Id="rId10" Type="http://schemas.openxmlformats.org/officeDocument/2006/relationships/hyperlink" Target="https://arbitersportshelp.zendesk.com/hc/en-us/categories/20292993004045-Officials-Event-Staff" TargetMode="External"/><Relationship Id="rId13" Type="http://schemas.openxmlformats.org/officeDocument/2006/relationships/hyperlink" Target="https://arbitersportshelp.zendesk.com/hc/en-us/articles/24301286246029-How-to-Set-Up-Your-Arbiter-Pay-Account-Officials-and-Event-Workers" TargetMode="External"/><Relationship Id="rId12" Type="http://schemas.openxmlformats.org/officeDocument/2006/relationships/hyperlink" Target="https://app.arbitersports.com/registration/official/register/5749?org=9529&amp;role=3"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app.arbitersports.com/registration/official/register/5749?org=9529&amp;role=3" TargetMode="External"/><Relationship Id="rId4" Type="http://schemas.openxmlformats.org/officeDocument/2006/relationships/hyperlink" Target="https://app.arbitersports.com/registration/official/register/5749?org=9529&amp;role=3" TargetMode="External"/><Relationship Id="rId9" Type="http://schemas.openxmlformats.org/officeDocument/2006/relationships/hyperlink" Target="https://cif.arbitersports.com/Groups/111820/Library/files/NFHS%20Coaches%20and%20Officials%20Coverage%20Limit%20Summary%202025-26.pdf" TargetMode="External"/><Relationship Id="rId15" Type="http://schemas.openxmlformats.org/officeDocument/2006/relationships/image" Target="../media/image2.png"/><Relationship Id="rId14" Type="http://schemas.openxmlformats.org/officeDocument/2006/relationships/hyperlink" Target="https://arbitersportshelp.zendesk.com/hc/en-us/articles/24301286246029-How-to-Set-Up-Your-Arbiter-Pay-Account-Officials-and-Event-Workers" TargetMode="External"/><Relationship Id="rId5" Type="http://schemas.openxmlformats.org/officeDocument/2006/relationships/hyperlink" Target="https://app.arbitersports.com/eligibility/official" TargetMode="External"/><Relationship Id="rId6" Type="http://schemas.openxmlformats.org/officeDocument/2006/relationships/hyperlink" Target="https://app.arbitersports.com/eligibility/official" TargetMode="External"/><Relationship Id="rId7" Type="http://schemas.openxmlformats.org/officeDocument/2006/relationships/hyperlink" Target="https://cif.arbitersports.com/front/111820/site" TargetMode="External"/><Relationship Id="rId8" Type="http://schemas.openxmlformats.org/officeDocument/2006/relationships/hyperlink" Target="https://cif.arbitersports.com/front/111820/si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4uQ9AZZrQrhAHYiWUpcfi-G4sHcpQyfy/view"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VUt-jmdPKZUVaQfvfeshdQEVWDB15fK_/view"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oVHltR6BQeBp2YcF_dXApDh2nN37EYLg/view"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14520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800"/>
              <a:t>CIF Registration 2026-27</a:t>
            </a:r>
            <a:r>
              <a:rPr lang="en" sz="1100"/>
              <a:t> </a:t>
            </a:r>
            <a:endParaRPr/>
          </a:p>
        </p:txBody>
      </p:sp>
      <p:pic>
        <p:nvPicPr>
          <p:cNvPr id="65" name="Google Shape;65;p13" title="CIF Logo_2x2.png"/>
          <p:cNvPicPr preferRelativeResize="0"/>
          <p:nvPr/>
        </p:nvPicPr>
        <p:blipFill>
          <a:blip r:embed="rId3">
            <a:alphaModFix/>
          </a:blip>
          <a:stretch>
            <a:fillRect/>
          </a:stretch>
        </p:blipFill>
        <p:spPr>
          <a:xfrm>
            <a:off x="231025" y="2616850"/>
            <a:ext cx="2147016" cy="2182800"/>
          </a:xfrm>
          <a:prstGeom prst="rect">
            <a:avLst/>
          </a:prstGeom>
          <a:noFill/>
          <a:ln>
            <a:noFill/>
          </a:ln>
        </p:spPr>
      </p:pic>
      <p:sp>
        <p:nvSpPr>
          <p:cNvPr id="66" name="Google Shape;66;p13"/>
          <p:cNvSpPr txBox="1"/>
          <p:nvPr/>
        </p:nvSpPr>
        <p:spPr>
          <a:xfrm>
            <a:off x="5591775" y="3891275"/>
            <a:ext cx="30000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chemeClr val="lt1"/>
                </a:solidFill>
                <a:latin typeface="Roboto"/>
                <a:ea typeface="Roboto"/>
                <a:cs typeface="Roboto"/>
                <a:sym typeface="Roboto"/>
              </a:rPr>
              <a:t>**</a:t>
            </a:r>
            <a:r>
              <a:rPr lang="en" sz="1300">
                <a:solidFill>
                  <a:schemeClr val="lt1"/>
                </a:solidFill>
                <a:latin typeface="Roboto"/>
                <a:ea typeface="Roboto"/>
                <a:cs typeface="Roboto"/>
                <a:sym typeface="Roboto"/>
              </a:rPr>
              <a:t>Make sure to watch in Slideshow mode to be able to click the links that are embedded.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latin typeface="Arial"/>
                <a:ea typeface="Arial"/>
                <a:cs typeface="Arial"/>
                <a:sym typeface="Arial"/>
              </a:rPr>
              <a:t>Assigning</a:t>
            </a:r>
            <a:r>
              <a:rPr lang="en" sz="1100">
                <a:latin typeface="Arial"/>
                <a:ea typeface="Arial"/>
                <a:cs typeface="Arial"/>
                <a:sym typeface="Arial"/>
              </a:rPr>
              <a:t> </a:t>
            </a:r>
            <a:endParaRPr/>
          </a:p>
        </p:txBody>
      </p:sp>
      <p:sp>
        <p:nvSpPr>
          <p:cNvPr id="133" name="Google Shape;133;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4" name="Google Shape;134;p22"/>
          <p:cNvSpPr txBox="1"/>
          <p:nvPr/>
        </p:nvSpPr>
        <p:spPr>
          <a:xfrm>
            <a:off x="102250" y="1266225"/>
            <a:ext cx="3688500" cy="3283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a:solidFill>
                  <a:schemeClr val="lt1"/>
                </a:solidFill>
              </a:rPr>
              <a:t>•Click on the Schedule Tab</a:t>
            </a:r>
            <a:endParaRPr>
              <a:solidFill>
                <a:schemeClr val="lt1"/>
              </a:solidFill>
            </a:endParaRPr>
          </a:p>
          <a:p>
            <a:pPr indent="0" lvl="0" marL="0" rtl="0" algn="l">
              <a:lnSpc>
                <a:spcPct val="90000"/>
              </a:lnSpc>
              <a:spcBef>
                <a:spcPts val="1000"/>
              </a:spcBef>
              <a:spcAft>
                <a:spcPts val="0"/>
              </a:spcAft>
              <a:buNone/>
            </a:pPr>
            <a:r>
              <a:rPr lang="en">
                <a:solidFill>
                  <a:schemeClr val="lt1"/>
                </a:solidFill>
              </a:rPr>
              <a:t>•Find the game that you are needing to assign</a:t>
            </a:r>
            <a:endParaRPr>
              <a:solidFill>
                <a:schemeClr val="lt1"/>
              </a:solidFill>
            </a:endParaRPr>
          </a:p>
          <a:p>
            <a:pPr indent="0" lvl="0" marL="0" rtl="0" algn="l">
              <a:lnSpc>
                <a:spcPct val="90000"/>
              </a:lnSpc>
              <a:spcBef>
                <a:spcPts val="1000"/>
              </a:spcBef>
              <a:spcAft>
                <a:spcPts val="0"/>
              </a:spcAft>
              <a:buNone/>
            </a:pPr>
            <a:r>
              <a:rPr lang="en">
                <a:solidFill>
                  <a:schemeClr val="lt1"/>
                </a:solidFill>
              </a:rPr>
              <a:t>•Click on the numbers in the slots column</a:t>
            </a:r>
            <a:endParaRPr>
              <a:solidFill>
                <a:schemeClr val="lt1"/>
              </a:solidFill>
            </a:endParaRPr>
          </a:p>
          <a:p>
            <a:pPr indent="0" lvl="0" marL="0" rtl="0" algn="l">
              <a:lnSpc>
                <a:spcPct val="90000"/>
              </a:lnSpc>
              <a:spcBef>
                <a:spcPts val="1000"/>
              </a:spcBef>
              <a:spcAft>
                <a:spcPts val="0"/>
              </a:spcAft>
              <a:buNone/>
            </a:pPr>
            <a:r>
              <a:rPr lang="en">
                <a:solidFill>
                  <a:schemeClr val="lt1"/>
                </a:solidFill>
              </a:rPr>
              <a:t>•Click on </a:t>
            </a:r>
            <a:r>
              <a:rPr lang="en">
                <a:solidFill>
                  <a:schemeClr val="lt1"/>
                </a:solidFill>
              </a:rPr>
              <a:t>Assign</a:t>
            </a:r>
            <a:r>
              <a:rPr lang="en">
                <a:solidFill>
                  <a:schemeClr val="lt1"/>
                </a:solidFill>
              </a:rPr>
              <a:t> next to the position you want to assign for</a:t>
            </a:r>
            <a:endParaRPr>
              <a:solidFill>
                <a:schemeClr val="lt1"/>
              </a:solidFill>
            </a:endParaRPr>
          </a:p>
          <a:p>
            <a:pPr indent="0" lvl="0" marL="0" rtl="0" algn="l">
              <a:lnSpc>
                <a:spcPct val="90000"/>
              </a:lnSpc>
              <a:spcBef>
                <a:spcPts val="1000"/>
              </a:spcBef>
              <a:spcAft>
                <a:spcPts val="0"/>
              </a:spcAft>
              <a:buNone/>
            </a:pPr>
            <a:r>
              <a:rPr lang="en">
                <a:solidFill>
                  <a:schemeClr val="lt1"/>
                </a:solidFill>
              </a:rPr>
              <a:t>•On this next screen you will see available officials who are eligible by looking in the eligibility column to see the badges (the system won’t allow you to assign unless they are registered and completed all the requirements)</a:t>
            </a:r>
            <a:endParaRPr>
              <a:solidFill>
                <a:schemeClr val="lt1"/>
              </a:solidFill>
            </a:endParaRPr>
          </a:p>
        </p:txBody>
      </p:sp>
      <p:pic>
        <p:nvPicPr>
          <p:cNvPr id="135" name="Google Shape;135;p22" title="CIF Assigning Eligible Officials.mp4">
            <a:hlinkClick r:id="rId3"/>
          </p:cNvPr>
          <p:cNvPicPr preferRelativeResize="0"/>
          <p:nvPr/>
        </p:nvPicPr>
        <p:blipFill>
          <a:blip r:embed="rId4">
            <a:alphaModFix/>
          </a:blip>
          <a:stretch>
            <a:fillRect/>
          </a:stretch>
        </p:blipFill>
        <p:spPr>
          <a:xfrm>
            <a:off x="3554825" y="1077450"/>
            <a:ext cx="5497424" cy="2725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25" y="241400"/>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latin typeface="Arial"/>
                <a:ea typeface="Arial"/>
                <a:cs typeface="Arial"/>
                <a:sym typeface="Arial"/>
              </a:rPr>
              <a:t>QA</a:t>
            </a:r>
            <a:r>
              <a:rPr lang="en" sz="1100">
                <a:latin typeface="Arial"/>
                <a:ea typeface="Arial"/>
                <a:cs typeface="Arial"/>
                <a:sym typeface="Arial"/>
              </a:rPr>
              <a:t> </a:t>
            </a:r>
            <a:endParaRPr/>
          </a:p>
        </p:txBody>
      </p:sp>
      <p:sp>
        <p:nvSpPr>
          <p:cNvPr id="141" name="Google Shape;141;p23"/>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10000"/>
          </a:bodyPr>
          <a:lstStyle/>
          <a:p>
            <a:pPr indent="0" lvl="0" marL="0" rtl="0" algn="l">
              <a:lnSpc>
                <a:spcPct val="90000"/>
              </a:lnSpc>
              <a:spcBef>
                <a:spcPts val="1000"/>
              </a:spcBef>
              <a:spcAft>
                <a:spcPts val="0"/>
              </a:spcAft>
              <a:buNone/>
            </a:pPr>
            <a:r>
              <a:rPr lang="en" sz="1500">
                <a:solidFill>
                  <a:srgbClr val="000000"/>
                </a:solidFill>
                <a:latin typeface="Arial"/>
                <a:ea typeface="Arial"/>
                <a:cs typeface="Arial"/>
                <a:sym typeface="Arial"/>
              </a:rPr>
              <a:t>•How do I know if an official picks me as their assigner group? You will receive an email notification when an official picks you as their association, only if they are not currently in your group.</a:t>
            </a:r>
            <a:endParaRPr sz="15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500">
                <a:solidFill>
                  <a:srgbClr val="000000"/>
                </a:solidFill>
                <a:latin typeface="Arial"/>
                <a:ea typeface="Arial"/>
                <a:cs typeface="Arial"/>
                <a:sym typeface="Arial"/>
              </a:rPr>
              <a:t>•Where do officials find registration?</a:t>
            </a:r>
            <a:r>
              <a:rPr lang="en" sz="15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500" u="sng">
                <a:solidFill>
                  <a:schemeClr val="hlink"/>
                </a:solidFill>
                <a:latin typeface="Arial"/>
                <a:ea typeface="Arial"/>
                <a:cs typeface="Arial"/>
                <a:sym typeface="Arial"/>
                <a:hlinkClick r:id="rId4"/>
              </a:rPr>
              <a:t>https://app.arbitersports.com/registration/official/register/5749?org=9529&amp;role=3</a:t>
            </a:r>
            <a:endParaRPr sz="1500" u="sng">
              <a:solidFill>
                <a:schemeClr val="hlink"/>
              </a:solidFill>
              <a:latin typeface="Arial"/>
              <a:ea typeface="Arial"/>
              <a:cs typeface="Arial"/>
              <a:sym typeface="Arial"/>
            </a:endParaRPr>
          </a:p>
          <a:p>
            <a:pPr indent="0" lvl="0" marL="0" rtl="0" algn="l">
              <a:lnSpc>
                <a:spcPct val="90000"/>
              </a:lnSpc>
              <a:spcBef>
                <a:spcPts val="1000"/>
              </a:spcBef>
              <a:spcAft>
                <a:spcPts val="0"/>
              </a:spcAft>
              <a:buNone/>
            </a:pPr>
            <a:r>
              <a:rPr lang="en" sz="1500">
                <a:solidFill>
                  <a:srgbClr val="000000"/>
                </a:solidFill>
                <a:latin typeface="Arial"/>
                <a:ea typeface="Arial"/>
                <a:cs typeface="Arial"/>
                <a:sym typeface="Arial"/>
              </a:rPr>
              <a:t>•They can also find registration via the QR code:</a:t>
            </a:r>
            <a:endParaRPr sz="15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sz="15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500">
                <a:solidFill>
                  <a:srgbClr val="000000"/>
                </a:solidFill>
                <a:latin typeface="Arial"/>
                <a:ea typeface="Arial"/>
                <a:cs typeface="Arial"/>
                <a:sym typeface="Arial"/>
              </a:rPr>
              <a:t>•Can I still do my membership dues if I have been? Yes, you can continue to do your membership dues as normal. Keep in mind the state is doing background checks so you can remove that from your membership eligibility.</a:t>
            </a:r>
            <a:endParaRPr sz="15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500">
                <a:solidFill>
                  <a:srgbClr val="000000"/>
                </a:solidFill>
                <a:latin typeface="Arial"/>
                <a:ea typeface="Arial"/>
                <a:cs typeface="Arial"/>
                <a:sym typeface="Arial"/>
              </a:rPr>
              <a:t>•Contact Information:</a:t>
            </a:r>
            <a:endParaRPr sz="1500">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a:solidFill>
                  <a:srgbClr val="000000"/>
                </a:solidFill>
                <a:latin typeface="Arial"/>
                <a:ea typeface="Arial"/>
                <a:cs typeface="Arial"/>
                <a:sym typeface="Arial"/>
              </a:rPr>
              <a:t>•Assigners@arbitersports.com</a:t>
            </a:r>
            <a:endParaRPr>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a:solidFill>
                  <a:srgbClr val="000000"/>
                </a:solidFill>
                <a:latin typeface="Arial"/>
                <a:ea typeface="Arial"/>
                <a:cs typeface="Arial"/>
                <a:sym typeface="Arial"/>
              </a:rPr>
              <a:t>•1-800-311-4060</a:t>
            </a:r>
            <a:endParaRPr>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a:solidFill>
                  <a:srgbClr val="000000"/>
                </a:solidFill>
                <a:latin typeface="Arial"/>
                <a:ea typeface="Arial"/>
                <a:cs typeface="Arial"/>
                <a:sym typeface="Arial"/>
              </a:rPr>
              <a:t>•</a:t>
            </a:r>
            <a:r>
              <a:rPr lang="en" u="sng">
                <a:solidFill>
                  <a:schemeClr val="hlink"/>
                </a:solidFill>
                <a:latin typeface="Arial"/>
                <a:ea typeface="Arial"/>
                <a:cs typeface="Arial"/>
                <a:sym typeface="Arial"/>
                <a:hlinkClick r:id="rId5"/>
              </a:rPr>
              <a:t>Help Articles</a:t>
            </a:r>
            <a:endParaRPr/>
          </a:p>
        </p:txBody>
      </p:sp>
      <p:sp>
        <p:nvSpPr>
          <p:cNvPr id="142" name="Google Shape;142;p23"/>
          <p:cNvSpPr txBox="1"/>
          <p:nvPr/>
        </p:nvSpPr>
        <p:spPr>
          <a:xfrm>
            <a:off x="270925" y="931200"/>
            <a:ext cx="3788100" cy="4212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lt1"/>
                </a:solidFill>
              </a:rPr>
              <a:t>•Where do I go to look at officials eligibility? Eligibility Tab &gt;</a:t>
            </a:r>
            <a:r>
              <a:rPr lang="en" sz="1300">
                <a:solidFill>
                  <a:schemeClr val="lt1"/>
                </a:solidFill>
                <a:uFill>
                  <a:noFill/>
                </a:uFill>
                <a:hlinkClick r:id="rId6">
                  <a:extLst>
                    <a:ext uri="{A12FA001-AC4F-418D-AE19-62706E023703}">
                      <ahyp:hlinkClr val="tx"/>
                    </a:ext>
                  </a:extLst>
                </a:hlinkClick>
              </a:rPr>
              <a:t> </a:t>
            </a:r>
            <a:r>
              <a:rPr lang="en" sz="1300" u="sng">
                <a:solidFill>
                  <a:schemeClr val="lt1"/>
                </a:solidFill>
                <a:hlinkClick r:id="rId7">
                  <a:extLst>
                    <a:ext uri="{A12FA001-AC4F-418D-AE19-62706E023703}">
                      <ahyp:hlinkClr val="tx"/>
                    </a:ext>
                  </a:extLst>
                </a:hlinkClick>
              </a:rPr>
              <a:t>Monitor Eligibility</a:t>
            </a:r>
            <a:endParaRPr sz="1300" u="sng">
              <a:solidFill>
                <a:schemeClr val="lt1"/>
              </a:solidFill>
            </a:endParaRPr>
          </a:p>
          <a:p>
            <a:pPr indent="0" lvl="0" marL="0" rtl="0" algn="l">
              <a:lnSpc>
                <a:spcPct val="90000"/>
              </a:lnSpc>
              <a:spcBef>
                <a:spcPts val="1000"/>
              </a:spcBef>
              <a:spcAft>
                <a:spcPts val="0"/>
              </a:spcAft>
              <a:buNone/>
            </a:pPr>
            <a:r>
              <a:rPr lang="en" sz="1300">
                <a:solidFill>
                  <a:schemeClr val="lt1"/>
                </a:solidFill>
              </a:rPr>
              <a:t>•Can I use my own test? If your association has a test then yes you can use your own. We are working with CIF to see how to allow this to show from the state level. You can send to the state and we will get it added. (excel files work best)</a:t>
            </a:r>
            <a:endParaRPr sz="1300">
              <a:solidFill>
                <a:schemeClr val="lt1"/>
              </a:solidFill>
            </a:endParaRPr>
          </a:p>
          <a:p>
            <a:pPr indent="0" lvl="0" marL="0" rtl="0" algn="l">
              <a:lnSpc>
                <a:spcPct val="90000"/>
              </a:lnSpc>
              <a:spcBef>
                <a:spcPts val="1000"/>
              </a:spcBef>
              <a:spcAft>
                <a:spcPts val="0"/>
              </a:spcAft>
              <a:buNone/>
            </a:pPr>
            <a:r>
              <a:rPr lang="en" sz="1300">
                <a:solidFill>
                  <a:schemeClr val="lt1"/>
                </a:solidFill>
              </a:rPr>
              <a:t>•Do I need to run background checks anymore? The state will be running them so you don’t need to run them. The officials eligibility will be passed down via their unique identifier (email).</a:t>
            </a:r>
            <a:endParaRPr sz="1300">
              <a:solidFill>
                <a:schemeClr val="lt1"/>
              </a:solidFill>
            </a:endParaRPr>
          </a:p>
          <a:p>
            <a:pPr indent="0" lvl="0" marL="0" rtl="0" algn="l">
              <a:lnSpc>
                <a:spcPct val="90000"/>
              </a:lnSpc>
              <a:spcBef>
                <a:spcPts val="1000"/>
              </a:spcBef>
              <a:spcAft>
                <a:spcPts val="0"/>
              </a:spcAft>
              <a:buNone/>
            </a:pPr>
            <a:r>
              <a:rPr lang="en" sz="1300">
                <a:solidFill>
                  <a:schemeClr val="lt1"/>
                </a:solidFill>
              </a:rPr>
              <a:t>•How do I know if an official is eligible? They will show an eligibility badge</a:t>
            </a:r>
            <a:endParaRPr sz="1300">
              <a:solidFill>
                <a:schemeClr val="lt1"/>
              </a:solidFill>
            </a:endParaRPr>
          </a:p>
          <a:p>
            <a:pPr indent="0" lvl="0" marL="0" rtl="0" algn="l">
              <a:lnSpc>
                <a:spcPct val="90000"/>
              </a:lnSpc>
              <a:spcBef>
                <a:spcPts val="1000"/>
              </a:spcBef>
              <a:spcAft>
                <a:spcPts val="0"/>
              </a:spcAft>
              <a:buNone/>
            </a:pPr>
            <a:r>
              <a:rPr lang="en" sz="1300">
                <a:solidFill>
                  <a:schemeClr val="lt1"/>
                </a:solidFill>
              </a:rPr>
              <a:t>•Are they required to register in order for me to assign them to games? Yes, CIF is requiring all officials to be registered for High School contests</a:t>
            </a:r>
            <a:endParaRPr sz="1300">
              <a:solidFill>
                <a:schemeClr val="lt1"/>
              </a:solidFill>
            </a:endParaRPr>
          </a:p>
          <a:p>
            <a:pPr indent="0" lvl="0" marL="0" rtl="0" algn="l">
              <a:lnSpc>
                <a:spcPct val="90000"/>
              </a:lnSpc>
              <a:spcBef>
                <a:spcPts val="1000"/>
              </a:spcBef>
              <a:spcAft>
                <a:spcPts val="0"/>
              </a:spcAft>
              <a:buNone/>
            </a:pPr>
            <a:r>
              <a:t/>
            </a:r>
            <a:endParaRPr sz="1200">
              <a:solidFill>
                <a:schemeClr val="lt1"/>
              </a:solidFill>
            </a:endParaRPr>
          </a:p>
        </p:txBody>
      </p:sp>
      <p:pic>
        <p:nvPicPr>
          <p:cNvPr id="143" name="Google Shape;143;p23"/>
          <p:cNvPicPr preferRelativeResize="0"/>
          <p:nvPr/>
        </p:nvPicPr>
        <p:blipFill>
          <a:blip r:embed="rId8">
            <a:alphaModFix/>
          </a:blip>
          <a:stretch>
            <a:fillRect/>
          </a:stretch>
        </p:blipFill>
        <p:spPr>
          <a:xfrm>
            <a:off x="8250825" y="1828000"/>
            <a:ext cx="798800" cy="79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800"/>
              <a:t>Officials</a:t>
            </a:r>
            <a:r>
              <a:rPr lang="en" sz="1100"/>
              <a:t> </a:t>
            </a:r>
            <a:endParaRPr/>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218300" y="352325"/>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t>Registration</a:t>
            </a:r>
            <a:r>
              <a:rPr lang="en" sz="1100"/>
              <a:t> </a:t>
            </a:r>
            <a:endParaRPr/>
          </a:p>
        </p:txBody>
      </p:sp>
      <p:sp>
        <p:nvSpPr>
          <p:cNvPr id="78" name="Google Shape;78;p15"/>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9" name="Google Shape;79;p15"/>
          <p:cNvSpPr txBox="1"/>
          <p:nvPr>
            <p:ph idx="1" type="subTitle"/>
          </p:nvPr>
        </p:nvSpPr>
        <p:spPr>
          <a:xfrm>
            <a:off x="281225" y="1834625"/>
            <a:ext cx="4045200" cy="2801400"/>
          </a:xfrm>
          <a:prstGeom prst="rect">
            <a:avLst/>
          </a:prstGeom>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sz="1600">
                <a:solidFill>
                  <a:schemeClr val="lt1"/>
                </a:solidFill>
              </a:rPr>
              <a:t>•</a:t>
            </a:r>
            <a:r>
              <a:rPr lang="en" sz="1100">
                <a:solidFill>
                  <a:schemeClr val="lt1"/>
                </a:solidFill>
              </a:rPr>
              <a:t>New to Arbiter and Registration click</a:t>
            </a:r>
            <a:r>
              <a:rPr lang="en" sz="1100">
                <a:solidFill>
                  <a:schemeClr val="lt1"/>
                </a:solidFill>
                <a:uFill>
                  <a:noFill/>
                </a:uFill>
                <a:hlinkClick r:id="rId3">
                  <a:extLst>
                    <a:ext uri="{A12FA001-AC4F-418D-AE19-62706E023703}">
                      <ahyp:hlinkClr val="tx"/>
                    </a:ext>
                  </a:extLst>
                </a:hlinkClick>
              </a:rPr>
              <a:t> </a:t>
            </a:r>
            <a:r>
              <a:rPr lang="en" sz="1100" u="sng">
                <a:solidFill>
                  <a:schemeClr val="lt1"/>
                </a:solidFill>
                <a:hlinkClick r:id="rId4">
                  <a:extLst>
                    <a:ext uri="{A12FA001-AC4F-418D-AE19-62706E023703}">
                      <ahyp:hlinkClr val="tx"/>
                    </a:ext>
                  </a:extLst>
                </a:hlinkClick>
              </a:rPr>
              <a:t>HERE</a:t>
            </a:r>
            <a:r>
              <a:rPr lang="en" sz="1100">
                <a:solidFill>
                  <a:schemeClr val="lt1"/>
                </a:solidFill>
              </a:rPr>
              <a:t> to register or visit the</a:t>
            </a:r>
            <a:r>
              <a:rPr lang="en" sz="1100">
                <a:solidFill>
                  <a:schemeClr val="lt1"/>
                </a:solidFill>
                <a:uFill>
                  <a:noFill/>
                </a:uFill>
                <a:hlinkClick r:id="rId5">
                  <a:extLst>
                    <a:ext uri="{A12FA001-AC4F-418D-AE19-62706E023703}">
                      <ahyp:hlinkClr val="tx"/>
                    </a:ext>
                  </a:extLst>
                </a:hlinkClick>
              </a:rPr>
              <a:t> </a:t>
            </a:r>
            <a:r>
              <a:rPr lang="en" sz="1100" u="sng">
                <a:solidFill>
                  <a:schemeClr val="lt1"/>
                </a:solidFill>
                <a:hlinkClick r:id="rId6">
                  <a:extLst>
                    <a:ext uri="{A12FA001-AC4F-418D-AE19-62706E023703}">
                      <ahyp:hlinkClr val="tx"/>
                    </a:ext>
                  </a:extLst>
                </a:hlinkClick>
              </a:rPr>
              <a:t>CIF Central Hub</a:t>
            </a:r>
            <a:r>
              <a:rPr lang="en" sz="1100">
                <a:solidFill>
                  <a:schemeClr val="lt1"/>
                </a:solidFill>
              </a:rPr>
              <a:t> then click on the </a:t>
            </a:r>
            <a:r>
              <a:rPr b="1" lang="en" sz="1100">
                <a:solidFill>
                  <a:schemeClr val="lt1"/>
                </a:solidFill>
              </a:rPr>
              <a:t>Registration</a:t>
            </a:r>
            <a:r>
              <a:rPr lang="en" sz="1100">
                <a:solidFill>
                  <a:schemeClr val="lt1"/>
                </a:solidFill>
              </a:rPr>
              <a:t> Tab</a:t>
            </a:r>
            <a:endParaRPr sz="1100">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a:solidFill>
                  <a:schemeClr val="lt1"/>
                </a:solidFill>
              </a:rPr>
              <a:t>•You can also scan the QR code to the right</a:t>
            </a:r>
            <a:endParaRPr sz="1100">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u="sng">
                <a:solidFill>
                  <a:schemeClr val="lt1"/>
                </a:solidFill>
              </a:rPr>
              <a:t>Currently in CIF State Group (111820):</a:t>
            </a:r>
            <a:endParaRPr sz="1100" u="sng">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a:solidFill>
                  <a:schemeClr val="lt1"/>
                </a:solidFill>
              </a:rPr>
              <a:t>•Sign into </a:t>
            </a:r>
            <a:r>
              <a:rPr b="1" lang="en" sz="1100">
                <a:solidFill>
                  <a:schemeClr val="lt1"/>
                </a:solidFill>
              </a:rPr>
              <a:t>arbiter.io </a:t>
            </a:r>
            <a:r>
              <a:rPr lang="en" sz="1100">
                <a:solidFill>
                  <a:schemeClr val="lt1"/>
                </a:solidFill>
              </a:rPr>
              <a:t>using your Arbiter account.</a:t>
            </a:r>
            <a:endParaRPr sz="1100">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a:solidFill>
                  <a:schemeClr val="lt1"/>
                </a:solidFill>
              </a:rPr>
              <a:t>•Go to the </a:t>
            </a:r>
            <a:r>
              <a:rPr b="1" lang="en" sz="1100">
                <a:solidFill>
                  <a:schemeClr val="lt1"/>
                </a:solidFill>
              </a:rPr>
              <a:t>Eligibility</a:t>
            </a:r>
            <a:r>
              <a:rPr lang="en" sz="1100">
                <a:solidFill>
                  <a:schemeClr val="lt1"/>
                </a:solidFill>
              </a:rPr>
              <a:t> tab</a:t>
            </a:r>
            <a:endParaRPr sz="1100">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a:solidFill>
                  <a:schemeClr val="lt1"/>
                </a:solidFill>
              </a:rPr>
              <a:t>•Click on the </a:t>
            </a:r>
            <a:r>
              <a:rPr b="1" lang="en" sz="1100">
                <a:solidFill>
                  <a:schemeClr val="lt1"/>
                </a:solidFill>
              </a:rPr>
              <a:t>Registration </a:t>
            </a:r>
            <a:r>
              <a:rPr lang="en" sz="1100">
                <a:solidFill>
                  <a:schemeClr val="lt1"/>
                </a:solidFill>
              </a:rPr>
              <a:t>tab</a:t>
            </a:r>
            <a:endParaRPr sz="1100">
              <a:solidFill>
                <a:schemeClr val="lt1"/>
              </a:solidFill>
            </a:endParaRPr>
          </a:p>
          <a:p>
            <a:pPr indent="0" lvl="0" marL="0" rtl="0" algn="l">
              <a:lnSpc>
                <a:spcPct val="90000"/>
              </a:lnSpc>
              <a:spcBef>
                <a:spcPts val="1000"/>
              </a:spcBef>
              <a:spcAft>
                <a:spcPts val="0"/>
              </a:spcAft>
              <a:buClr>
                <a:schemeClr val="dk1"/>
              </a:buClr>
              <a:buSzPts val="1100"/>
              <a:buFont typeface="Arial"/>
              <a:buNone/>
            </a:pPr>
            <a:r>
              <a:rPr lang="en" sz="1100">
                <a:solidFill>
                  <a:schemeClr val="lt1"/>
                </a:solidFill>
              </a:rPr>
              <a:t>•You will see the </a:t>
            </a:r>
            <a:r>
              <a:rPr b="1" lang="en" sz="1100">
                <a:solidFill>
                  <a:schemeClr val="lt1"/>
                </a:solidFill>
              </a:rPr>
              <a:t>2026-27 CIF Officials Registration</a:t>
            </a:r>
            <a:r>
              <a:rPr lang="en" sz="1100">
                <a:solidFill>
                  <a:schemeClr val="lt1"/>
                </a:solidFill>
              </a:rPr>
              <a:t> option click on “</a:t>
            </a:r>
            <a:r>
              <a:rPr lang="en" sz="1100" u="sng">
                <a:solidFill>
                  <a:schemeClr val="lt1"/>
                </a:solidFill>
                <a:hlinkClick r:id="rId7">
                  <a:extLst>
                    <a:ext uri="{A12FA001-AC4F-418D-AE19-62706E023703}">
                      <ahyp:hlinkClr val="tx"/>
                    </a:ext>
                  </a:extLst>
                </a:hlinkClick>
              </a:rPr>
              <a:t>Register</a:t>
            </a:r>
            <a:r>
              <a:rPr lang="en" sz="1100">
                <a:solidFill>
                  <a:schemeClr val="lt1"/>
                </a:solidFill>
              </a:rPr>
              <a:t>”</a:t>
            </a:r>
            <a:endParaRPr sz="1100">
              <a:solidFill>
                <a:schemeClr val="lt1"/>
              </a:solidFill>
            </a:endParaRPr>
          </a:p>
          <a:p>
            <a:pPr indent="0" lvl="0" marL="0" rtl="0" algn="l">
              <a:spcBef>
                <a:spcPts val="0"/>
              </a:spcBef>
              <a:spcAft>
                <a:spcPts val="0"/>
              </a:spcAft>
              <a:buNone/>
            </a:pPr>
            <a:r>
              <a:t/>
            </a:r>
            <a:endParaRPr sz="1600">
              <a:solidFill>
                <a:schemeClr val="lt1"/>
              </a:solidFill>
            </a:endParaRPr>
          </a:p>
        </p:txBody>
      </p:sp>
      <p:sp>
        <p:nvSpPr>
          <p:cNvPr id="80" name="Google Shape;80;p15"/>
          <p:cNvSpPr txBox="1"/>
          <p:nvPr/>
        </p:nvSpPr>
        <p:spPr>
          <a:xfrm>
            <a:off x="4577250" y="5733350"/>
            <a:ext cx="453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81" name="Google Shape;81;p15"/>
          <p:cNvPicPr preferRelativeResize="0"/>
          <p:nvPr/>
        </p:nvPicPr>
        <p:blipFill>
          <a:blip r:embed="rId8">
            <a:alphaModFix/>
          </a:blip>
          <a:stretch>
            <a:fillRect/>
          </a:stretch>
        </p:blipFill>
        <p:spPr>
          <a:xfrm>
            <a:off x="4939500" y="724075"/>
            <a:ext cx="3837001" cy="3837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solidFill>
                  <a:srgbClr val="FFFFFF"/>
                </a:solidFill>
                <a:latin typeface="Arial"/>
                <a:ea typeface="Arial"/>
                <a:cs typeface="Arial"/>
                <a:sym typeface="Arial"/>
              </a:rPr>
              <a:t>Registration</a:t>
            </a:r>
            <a:r>
              <a:rPr lang="en" sz="1100">
                <a:solidFill>
                  <a:srgbClr val="000000"/>
                </a:solidFill>
                <a:latin typeface="Arial"/>
                <a:ea typeface="Arial"/>
                <a:cs typeface="Arial"/>
                <a:sym typeface="Arial"/>
              </a:rPr>
              <a:t> </a:t>
            </a:r>
            <a:endParaRPr/>
          </a:p>
        </p:txBody>
      </p:sp>
      <p:sp>
        <p:nvSpPr>
          <p:cNvPr id="87" name="Google Shape;87;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8" name="Google Shape;88;p16"/>
          <p:cNvSpPr txBox="1"/>
          <p:nvPr/>
        </p:nvSpPr>
        <p:spPr>
          <a:xfrm>
            <a:off x="230700" y="1193025"/>
            <a:ext cx="4055700" cy="384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rgbClr val="FFFFFF"/>
                </a:solidFill>
              </a:rPr>
              <a:t>Registration walk-thru and Eligibility Requirements</a:t>
            </a:r>
            <a:endParaRPr sz="1300">
              <a:solidFill>
                <a:srgbClr val="FFFFFF"/>
              </a:solidFill>
            </a:endParaRPr>
          </a:p>
        </p:txBody>
      </p:sp>
      <p:pic>
        <p:nvPicPr>
          <p:cNvPr id="89" name="Google Shape;89;p16" title="CIF 2026 Officials Registration and Eligibility.mp4">
            <a:hlinkClick r:id="rId3"/>
          </p:cNvPr>
          <p:cNvPicPr preferRelativeResize="0"/>
          <p:nvPr/>
        </p:nvPicPr>
        <p:blipFill>
          <a:blip r:embed="rId4">
            <a:alphaModFix/>
          </a:blip>
          <a:stretch>
            <a:fillRect/>
          </a:stretch>
        </p:blipFill>
        <p:spPr>
          <a:xfrm>
            <a:off x="1253475" y="1577926"/>
            <a:ext cx="6557421" cy="3413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latin typeface="Arial"/>
                <a:ea typeface="Arial"/>
                <a:cs typeface="Arial"/>
                <a:sym typeface="Arial"/>
              </a:rPr>
              <a:t>QA</a:t>
            </a:r>
            <a:r>
              <a:rPr lang="en" sz="1100">
                <a:latin typeface="Arial"/>
                <a:ea typeface="Arial"/>
                <a:cs typeface="Arial"/>
                <a:sym typeface="Arial"/>
              </a:rPr>
              <a:t> </a:t>
            </a:r>
            <a:endParaRPr/>
          </a:p>
        </p:txBody>
      </p:sp>
      <p:sp>
        <p:nvSpPr>
          <p:cNvPr id="95" name="Google Shape;95;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•Where do I go to Register?</a:t>
            </a:r>
            <a:r>
              <a:rPr lang="en" sz="10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000" u="sng">
                <a:solidFill>
                  <a:schemeClr val="hlink"/>
                </a:solidFill>
                <a:latin typeface="Arial"/>
                <a:ea typeface="Arial"/>
                <a:cs typeface="Arial"/>
                <a:sym typeface="Arial"/>
                <a:hlinkClick r:id="rId4"/>
              </a:rPr>
              <a:t>https://app.arbitersports.com/registration/official/register/5749?org=9529&amp;role=3</a:t>
            </a:r>
            <a:endParaRPr sz="1000" u="sng">
              <a:solidFill>
                <a:schemeClr val="hlink"/>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•Why do I need to Register? CIF is requiring all officials to be compliant with state rules</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•Am I required to have a background check done? Yes</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•If my associations have their own registration do I still need to do the CIF one? Yes</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•If my association has their own test do I need to do both tests? No</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•Where do I go to take the test? You can go to your Eligibility Page &gt;</a:t>
            </a:r>
            <a:r>
              <a:rPr lang="en" sz="1000">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 sz="1000" u="sng">
                <a:solidFill>
                  <a:schemeClr val="hlink"/>
                </a:solidFill>
                <a:latin typeface="Arial"/>
                <a:ea typeface="Arial"/>
                <a:cs typeface="Arial"/>
                <a:sym typeface="Arial"/>
                <a:hlinkClick r:id="rId6"/>
              </a:rPr>
              <a:t>Eligibility</a:t>
            </a:r>
            <a:r>
              <a:rPr lang="en" sz="1000">
                <a:solidFill>
                  <a:srgbClr val="000000"/>
                </a:solidFill>
                <a:latin typeface="Arial"/>
                <a:ea typeface="Arial"/>
                <a:cs typeface="Arial"/>
                <a:sym typeface="Arial"/>
              </a:rPr>
              <a:t> &gt; click the 2026-27 CIF Registration Eligibility &gt; then click on the blue link that says “Take Test”. You can also find the tests on the</a:t>
            </a:r>
            <a:r>
              <a:rPr lang="en" sz="1000">
                <a:solidFill>
                  <a:srgbClr val="000000"/>
                </a:solidFill>
                <a:uFill>
                  <a:noFill/>
                </a:uFill>
                <a:latin typeface="Arial"/>
                <a:ea typeface="Arial"/>
                <a:cs typeface="Arial"/>
                <a:sym typeface="Arial"/>
                <a:hlinkClick r:id="rId7">
                  <a:extLst>
                    <a:ext uri="{A12FA001-AC4F-418D-AE19-62706E023703}">
                      <ahyp:hlinkClr val="tx"/>
                    </a:ext>
                  </a:extLst>
                </a:hlinkClick>
              </a:rPr>
              <a:t> </a:t>
            </a:r>
            <a:r>
              <a:rPr lang="en" sz="1000" u="sng">
                <a:solidFill>
                  <a:schemeClr val="hlink"/>
                </a:solidFill>
                <a:latin typeface="Arial"/>
                <a:ea typeface="Arial"/>
                <a:cs typeface="Arial"/>
                <a:sym typeface="Arial"/>
                <a:hlinkClick r:id="rId8"/>
              </a:rPr>
              <a:t>CIF Central Hub</a:t>
            </a:r>
            <a:endParaRPr sz="1000" u="sng">
              <a:solidFill>
                <a:schemeClr val="hlink"/>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•How do I access the rules books? Instructions on how to receive/access the rules books will be sent by NFHS once you register</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•Do I have insurance when I register? Yes, you will be provided insurance by the NFHS. Insurance information can be found </a:t>
            </a:r>
            <a:r>
              <a:rPr lang="en" sz="1000" u="sng">
                <a:solidFill>
                  <a:schemeClr val="hlink"/>
                </a:solidFill>
                <a:latin typeface="Arial"/>
                <a:ea typeface="Arial"/>
                <a:cs typeface="Arial"/>
                <a:sym typeface="Arial"/>
                <a:hlinkClick r:id="rId9"/>
              </a:rPr>
              <a:t>HERE</a:t>
            </a:r>
            <a:endParaRPr sz="10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 sz="1000">
                <a:solidFill>
                  <a:srgbClr val="000000"/>
                </a:solidFill>
                <a:latin typeface="Arial"/>
                <a:ea typeface="Arial"/>
                <a:cs typeface="Arial"/>
                <a:sym typeface="Arial"/>
              </a:rPr>
              <a:t>•Contact Information:</a:t>
            </a:r>
            <a:endParaRPr sz="1000">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sz="900">
                <a:solidFill>
                  <a:srgbClr val="000000"/>
                </a:solidFill>
                <a:latin typeface="Arial"/>
                <a:ea typeface="Arial"/>
                <a:cs typeface="Arial"/>
                <a:sym typeface="Arial"/>
              </a:rPr>
              <a:t>•success@arbitersports.com</a:t>
            </a:r>
            <a:endParaRPr sz="900">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sz="900">
                <a:solidFill>
                  <a:srgbClr val="000000"/>
                </a:solidFill>
                <a:latin typeface="Arial"/>
                <a:ea typeface="Arial"/>
                <a:cs typeface="Arial"/>
                <a:sym typeface="Arial"/>
              </a:rPr>
              <a:t>•1-800-311-4060</a:t>
            </a:r>
            <a:endParaRPr sz="900">
              <a:solidFill>
                <a:srgbClr val="000000"/>
              </a:solidFill>
              <a:latin typeface="Arial"/>
              <a:ea typeface="Arial"/>
              <a:cs typeface="Arial"/>
              <a:sym typeface="Arial"/>
            </a:endParaRPr>
          </a:p>
          <a:p>
            <a:pPr indent="0" lvl="0" marL="12700" rtl="0" algn="l">
              <a:lnSpc>
                <a:spcPct val="90000"/>
              </a:lnSpc>
              <a:spcBef>
                <a:spcPts val="500"/>
              </a:spcBef>
              <a:spcAft>
                <a:spcPts val="0"/>
              </a:spcAft>
              <a:buNone/>
            </a:pPr>
            <a:r>
              <a:rPr lang="en" sz="900">
                <a:solidFill>
                  <a:srgbClr val="000000"/>
                </a:solidFill>
                <a:latin typeface="Arial"/>
                <a:ea typeface="Arial"/>
                <a:cs typeface="Arial"/>
                <a:sym typeface="Arial"/>
              </a:rPr>
              <a:t>•</a:t>
            </a:r>
            <a:r>
              <a:rPr lang="en" sz="900" u="sng">
                <a:solidFill>
                  <a:schemeClr val="hlink"/>
                </a:solidFill>
                <a:latin typeface="Arial"/>
                <a:ea typeface="Arial"/>
                <a:cs typeface="Arial"/>
                <a:sym typeface="Arial"/>
                <a:hlinkClick r:id="rId10"/>
              </a:rPr>
              <a:t>Help Articles</a:t>
            </a:r>
            <a:endParaRPr sz="900" u="sng">
              <a:solidFill>
                <a:schemeClr val="hlink"/>
              </a:solidFill>
              <a:latin typeface="Arial"/>
              <a:ea typeface="Arial"/>
              <a:cs typeface="Arial"/>
              <a:sym typeface="Arial"/>
            </a:endParaRPr>
          </a:p>
          <a:p>
            <a:pPr indent="0" lvl="0" marL="0" rtl="0" algn="l">
              <a:spcBef>
                <a:spcPts val="0"/>
              </a:spcBef>
              <a:spcAft>
                <a:spcPts val="1200"/>
              </a:spcAft>
              <a:buNone/>
            </a:pPr>
            <a:r>
              <a:t/>
            </a:r>
            <a:endParaRPr/>
          </a:p>
        </p:txBody>
      </p:sp>
      <p:sp>
        <p:nvSpPr>
          <p:cNvPr id="96" name="Google Shape;96;p17"/>
          <p:cNvSpPr txBox="1"/>
          <p:nvPr/>
        </p:nvSpPr>
        <p:spPr>
          <a:xfrm>
            <a:off x="311725" y="1046000"/>
            <a:ext cx="3706500" cy="3781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lt1"/>
                </a:solidFill>
              </a:rPr>
              <a:t>•How do I become a member of the CIF? To register click this link:</a:t>
            </a:r>
            <a:r>
              <a:rPr lang="en" sz="1200">
                <a:solidFill>
                  <a:schemeClr val="lt1"/>
                </a:solidFill>
                <a:uFill>
                  <a:noFill/>
                </a:uFill>
                <a:hlinkClick r:id="rId11">
                  <a:extLst>
                    <a:ext uri="{A12FA001-AC4F-418D-AE19-62706E023703}">
                      <ahyp:hlinkClr val="tx"/>
                    </a:ext>
                  </a:extLst>
                </a:hlinkClick>
              </a:rPr>
              <a:t> </a:t>
            </a:r>
            <a:r>
              <a:rPr lang="en" sz="1200" u="sng">
                <a:solidFill>
                  <a:schemeClr val="lt1"/>
                </a:solidFill>
                <a:hlinkClick r:id="rId12">
                  <a:extLst>
                    <a:ext uri="{A12FA001-AC4F-418D-AE19-62706E023703}">
                      <ahyp:hlinkClr val="tx"/>
                    </a:ext>
                  </a:extLst>
                </a:hlinkClick>
              </a:rPr>
              <a:t>https://app.arbitersports.com/registration/official/register/5749?org=9529&amp;role=3</a:t>
            </a:r>
            <a:endParaRPr sz="1200" u="sng">
              <a:solidFill>
                <a:schemeClr val="lt1"/>
              </a:solidFill>
            </a:endParaRPr>
          </a:p>
          <a:p>
            <a:pPr indent="0" lvl="0" marL="0" rtl="0" algn="l">
              <a:lnSpc>
                <a:spcPct val="90000"/>
              </a:lnSpc>
              <a:spcBef>
                <a:spcPts val="1000"/>
              </a:spcBef>
              <a:spcAft>
                <a:spcPts val="0"/>
              </a:spcAft>
              <a:buNone/>
            </a:pPr>
            <a:r>
              <a:rPr lang="en" sz="1200">
                <a:solidFill>
                  <a:schemeClr val="lt1"/>
                </a:solidFill>
              </a:rPr>
              <a:t>•You can also scan this QR code:</a:t>
            </a:r>
            <a:endParaRPr sz="1200">
              <a:solidFill>
                <a:schemeClr val="lt1"/>
              </a:solidFill>
            </a:endParaRPr>
          </a:p>
          <a:p>
            <a:pPr indent="0" lvl="0" marL="0" rtl="0" algn="l">
              <a:lnSpc>
                <a:spcPct val="90000"/>
              </a:lnSpc>
              <a:spcBef>
                <a:spcPts val="1000"/>
              </a:spcBef>
              <a:spcAft>
                <a:spcPts val="0"/>
              </a:spcAft>
              <a:buNone/>
            </a:pPr>
            <a:r>
              <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•Do I need to renew my membership every year? Yes, each year you will need to register for that current season</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•What are the yearly requirements of membership? Registration, background check, testing A and B in most sports</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•What is ArbiterPay? Schools and </a:t>
            </a:r>
            <a:r>
              <a:rPr lang="en" sz="1200">
                <a:solidFill>
                  <a:schemeClr val="lt1"/>
                </a:solidFill>
              </a:rPr>
              <a:t>Assignors</a:t>
            </a:r>
            <a:r>
              <a:rPr lang="en" sz="1200">
                <a:solidFill>
                  <a:schemeClr val="lt1"/>
                </a:solidFill>
              </a:rPr>
              <a:t> can pay you via ArbiterPay. The account is free to sign up for. You can do this via registration or clicking</a:t>
            </a:r>
            <a:r>
              <a:rPr lang="en" sz="1200">
                <a:solidFill>
                  <a:schemeClr val="lt1"/>
                </a:solidFill>
                <a:uFill>
                  <a:noFill/>
                </a:uFill>
                <a:hlinkClick r:id="rId13">
                  <a:extLst>
                    <a:ext uri="{A12FA001-AC4F-418D-AE19-62706E023703}">
                      <ahyp:hlinkClr val="tx"/>
                    </a:ext>
                  </a:extLst>
                </a:hlinkClick>
              </a:rPr>
              <a:t> </a:t>
            </a:r>
            <a:r>
              <a:rPr lang="en" sz="1200" u="sng">
                <a:solidFill>
                  <a:schemeClr val="lt1"/>
                </a:solidFill>
                <a:hlinkClick r:id="rId14">
                  <a:extLst>
                    <a:ext uri="{A12FA001-AC4F-418D-AE19-62706E023703}">
                      <ahyp:hlinkClr val="tx"/>
                    </a:ext>
                  </a:extLst>
                </a:hlinkClick>
              </a:rPr>
              <a:t>HERE</a:t>
            </a:r>
            <a:r>
              <a:rPr lang="en" sz="1200">
                <a:solidFill>
                  <a:schemeClr val="lt1"/>
                </a:solidFill>
              </a:rPr>
              <a:t> for more information.</a:t>
            </a:r>
            <a:endParaRPr sz="1200">
              <a:solidFill>
                <a:schemeClr val="lt1"/>
              </a:solidFill>
            </a:endParaRPr>
          </a:p>
        </p:txBody>
      </p:sp>
      <p:pic>
        <p:nvPicPr>
          <p:cNvPr id="97" name="Google Shape;97;p17"/>
          <p:cNvPicPr preferRelativeResize="0"/>
          <p:nvPr/>
        </p:nvPicPr>
        <p:blipFill>
          <a:blip r:embed="rId15">
            <a:alphaModFix/>
          </a:blip>
          <a:stretch>
            <a:fillRect/>
          </a:stretch>
        </p:blipFill>
        <p:spPr>
          <a:xfrm>
            <a:off x="2767722" y="1837072"/>
            <a:ext cx="734675" cy="734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800">
                <a:latin typeface="Arial"/>
                <a:ea typeface="Arial"/>
                <a:cs typeface="Arial"/>
                <a:sym typeface="Arial"/>
              </a:rPr>
              <a:t>Assigners</a:t>
            </a:r>
            <a:r>
              <a:rPr lang="en" sz="1100">
                <a:solidFill>
                  <a:srgbClr val="000000"/>
                </a:solidFill>
                <a:latin typeface="Arial"/>
                <a:ea typeface="Arial"/>
                <a:cs typeface="Arial"/>
                <a:sym typeface="Arial"/>
              </a:rPr>
              <a:t> </a:t>
            </a:r>
            <a:endParaRPr/>
          </a:p>
        </p:txBody>
      </p:sp>
      <p:sp>
        <p:nvSpPr>
          <p:cNvPr id="103" name="Google Shape;103;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latin typeface="Arial"/>
                <a:ea typeface="Arial"/>
                <a:cs typeface="Arial"/>
                <a:sym typeface="Arial"/>
              </a:rPr>
              <a:t>Adding Officials</a:t>
            </a:r>
            <a:r>
              <a:rPr lang="en" sz="1100">
                <a:latin typeface="Arial"/>
                <a:ea typeface="Arial"/>
                <a:cs typeface="Arial"/>
                <a:sym typeface="Arial"/>
              </a:rPr>
              <a:t> </a:t>
            </a:r>
            <a:endParaRPr/>
          </a:p>
        </p:txBody>
      </p:sp>
      <p:sp>
        <p:nvSpPr>
          <p:cNvPr id="109" name="Google Shape;109;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0" name="Google Shape;110;p19"/>
          <p:cNvSpPr txBox="1"/>
          <p:nvPr/>
        </p:nvSpPr>
        <p:spPr>
          <a:xfrm>
            <a:off x="311725" y="1172325"/>
            <a:ext cx="3706500" cy="342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lt1"/>
                </a:solidFill>
              </a:rPr>
              <a:t>•Use this if officials didn’t pick your assigning group originally during registration:</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•Click on the People Tab</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•Click on the Officials Tab</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•Click on the green + sign</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•On the next screen click on the dropdown where is says “All Eligibility Periods”</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•Pick your Sport and Year</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•Or search officials last name in the upper right hand corner</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•Check box next to their name</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•Click on “Add Official”</a:t>
            </a:r>
            <a:endParaRPr sz="1200">
              <a:solidFill>
                <a:schemeClr val="lt1"/>
              </a:solidFill>
            </a:endParaRPr>
          </a:p>
        </p:txBody>
      </p:sp>
      <p:pic>
        <p:nvPicPr>
          <p:cNvPr id="111" name="Google Shape;111;p19" title="CIF Adding Officials.mp4">
            <a:hlinkClick r:id="rId3"/>
          </p:cNvPr>
          <p:cNvPicPr preferRelativeResize="0"/>
          <p:nvPr/>
        </p:nvPicPr>
        <p:blipFill>
          <a:blip r:embed="rId4">
            <a:alphaModFix/>
          </a:blip>
          <a:stretch>
            <a:fillRect/>
          </a:stretch>
        </p:blipFill>
        <p:spPr>
          <a:xfrm>
            <a:off x="4018225" y="1172325"/>
            <a:ext cx="5018498" cy="238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latin typeface="Arial"/>
                <a:ea typeface="Arial"/>
                <a:cs typeface="Arial"/>
                <a:sym typeface="Arial"/>
              </a:rPr>
              <a:t>Creating Filters</a:t>
            </a:r>
            <a:r>
              <a:rPr lang="en" sz="1100">
                <a:latin typeface="Arial"/>
                <a:ea typeface="Arial"/>
                <a:cs typeface="Arial"/>
                <a:sym typeface="Arial"/>
              </a:rPr>
              <a:t> </a:t>
            </a:r>
            <a:endParaRPr/>
          </a:p>
        </p:txBody>
      </p:sp>
      <p:sp>
        <p:nvSpPr>
          <p:cNvPr id="117" name="Google Shape;117;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8" name="Google Shape;118;p20"/>
          <p:cNvSpPr txBox="1"/>
          <p:nvPr/>
        </p:nvSpPr>
        <p:spPr>
          <a:xfrm>
            <a:off x="195200" y="1313375"/>
            <a:ext cx="4018200" cy="3045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a:solidFill>
                  <a:schemeClr val="lt1"/>
                </a:solidFill>
              </a:rPr>
              <a:t>•Go to the People Tab</a:t>
            </a:r>
            <a:endParaRPr>
              <a:solidFill>
                <a:schemeClr val="lt1"/>
              </a:solidFill>
            </a:endParaRPr>
          </a:p>
          <a:p>
            <a:pPr indent="0" lvl="0" marL="0" rtl="0" algn="l">
              <a:lnSpc>
                <a:spcPct val="90000"/>
              </a:lnSpc>
              <a:spcBef>
                <a:spcPts val="1000"/>
              </a:spcBef>
              <a:spcAft>
                <a:spcPts val="0"/>
              </a:spcAft>
              <a:buNone/>
            </a:pPr>
            <a:r>
              <a:rPr lang="en">
                <a:solidFill>
                  <a:schemeClr val="lt1"/>
                </a:solidFill>
              </a:rPr>
              <a:t>•Click on the Officials Tab</a:t>
            </a:r>
            <a:endParaRPr>
              <a:solidFill>
                <a:schemeClr val="lt1"/>
              </a:solidFill>
            </a:endParaRPr>
          </a:p>
          <a:p>
            <a:pPr indent="0" lvl="0" marL="0" rtl="0" algn="l">
              <a:lnSpc>
                <a:spcPct val="90000"/>
              </a:lnSpc>
              <a:spcBef>
                <a:spcPts val="1000"/>
              </a:spcBef>
              <a:spcAft>
                <a:spcPts val="0"/>
              </a:spcAft>
              <a:buNone/>
            </a:pPr>
            <a:r>
              <a:rPr lang="en">
                <a:solidFill>
                  <a:schemeClr val="lt1"/>
                </a:solidFill>
              </a:rPr>
              <a:t>•Click on Create Filter</a:t>
            </a:r>
            <a:endParaRPr>
              <a:solidFill>
                <a:schemeClr val="lt1"/>
              </a:solidFill>
            </a:endParaRPr>
          </a:p>
          <a:p>
            <a:pPr indent="0" lvl="0" marL="0" rtl="0" algn="l">
              <a:lnSpc>
                <a:spcPct val="90000"/>
              </a:lnSpc>
              <a:spcBef>
                <a:spcPts val="1000"/>
              </a:spcBef>
              <a:spcAft>
                <a:spcPts val="0"/>
              </a:spcAft>
              <a:buNone/>
            </a:pPr>
            <a:r>
              <a:rPr lang="en">
                <a:solidFill>
                  <a:schemeClr val="lt1"/>
                </a:solidFill>
              </a:rPr>
              <a:t>•Name your Filter 2026-27 Eligible Registrations – something like that</a:t>
            </a:r>
            <a:endParaRPr>
              <a:solidFill>
                <a:schemeClr val="lt1"/>
              </a:solidFill>
            </a:endParaRPr>
          </a:p>
          <a:p>
            <a:pPr indent="0" lvl="0" marL="0" rtl="0" algn="l">
              <a:lnSpc>
                <a:spcPct val="90000"/>
              </a:lnSpc>
              <a:spcBef>
                <a:spcPts val="1000"/>
              </a:spcBef>
              <a:spcAft>
                <a:spcPts val="0"/>
              </a:spcAft>
              <a:buNone/>
            </a:pPr>
            <a:r>
              <a:rPr lang="en">
                <a:solidFill>
                  <a:schemeClr val="lt1"/>
                </a:solidFill>
              </a:rPr>
              <a:t>•Scroll down to the “Eligibility Period”</a:t>
            </a:r>
            <a:endParaRPr>
              <a:solidFill>
                <a:schemeClr val="lt1"/>
              </a:solidFill>
            </a:endParaRPr>
          </a:p>
          <a:p>
            <a:pPr indent="0" lvl="0" marL="12700" rtl="0" algn="l">
              <a:lnSpc>
                <a:spcPct val="90000"/>
              </a:lnSpc>
              <a:spcBef>
                <a:spcPts val="500"/>
              </a:spcBef>
              <a:spcAft>
                <a:spcPts val="0"/>
              </a:spcAft>
              <a:buNone/>
            </a:pPr>
            <a:r>
              <a:rPr lang="en">
                <a:solidFill>
                  <a:schemeClr val="lt1"/>
                </a:solidFill>
              </a:rPr>
              <a:t>•Click on the dropdown to “Eligible”</a:t>
            </a:r>
            <a:endParaRPr>
              <a:solidFill>
                <a:schemeClr val="lt1"/>
              </a:solidFill>
            </a:endParaRPr>
          </a:p>
          <a:p>
            <a:pPr indent="0" lvl="0" marL="12700" rtl="0" algn="l">
              <a:lnSpc>
                <a:spcPct val="90000"/>
              </a:lnSpc>
              <a:spcBef>
                <a:spcPts val="500"/>
              </a:spcBef>
              <a:spcAft>
                <a:spcPts val="0"/>
              </a:spcAft>
              <a:buNone/>
            </a:pPr>
            <a:r>
              <a:rPr lang="en">
                <a:solidFill>
                  <a:schemeClr val="lt1"/>
                </a:solidFill>
              </a:rPr>
              <a:t>•Pick your Sport 2026-27 CIF Registration – Baseball</a:t>
            </a:r>
            <a:endParaRPr>
              <a:solidFill>
                <a:schemeClr val="lt1"/>
              </a:solidFill>
            </a:endParaRPr>
          </a:p>
          <a:p>
            <a:pPr indent="0" lvl="0" marL="12700" rtl="0" algn="l">
              <a:lnSpc>
                <a:spcPct val="90000"/>
              </a:lnSpc>
              <a:spcBef>
                <a:spcPts val="500"/>
              </a:spcBef>
              <a:spcAft>
                <a:spcPts val="0"/>
              </a:spcAft>
              <a:buNone/>
            </a:pPr>
            <a:r>
              <a:rPr lang="en">
                <a:solidFill>
                  <a:schemeClr val="lt1"/>
                </a:solidFill>
              </a:rPr>
              <a:t>•Click on Save</a:t>
            </a:r>
            <a:endParaRPr>
              <a:solidFill>
                <a:schemeClr val="lt1"/>
              </a:solidFill>
            </a:endParaRPr>
          </a:p>
        </p:txBody>
      </p:sp>
      <p:pic>
        <p:nvPicPr>
          <p:cNvPr id="119" name="Google Shape;119;p20" title="CIF Setting up Filters.mp4">
            <a:hlinkClick r:id="rId3"/>
          </p:cNvPr>
          <p:cNvPicPr preferRelativeResize="0"/>
          <p:nvPr/>
        </p:nvPicPr>
        <p:blipFill>
          <a:blip r:embed="rId4">
            <a:alphaModFix/>
          </a:blip>
          <a:stretch>
            <a:fillRect/>
          </a:stretch>
        </p:blipFill>
        <p:spPr>
          <a:xfrm>
            <a:off x="4128950" y="1383175"/>
            <a:ext cx="4742401" cy="2334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latin typeface="Arial"/>
                <a:ea typeface="Arial"/>
                <a:cs typeface="Arial"/>
                <a:sym typeface="Arial"/>
              </a:rPr>
              <a:t>Monitor Eligibility</a:t>
            </a:r>
            <a:r>
              <a:rPr lang="en" sz="700">
                <a:latin typeface="Arial"/>
                <a:ea typeface="Arial"/>
                <a:cs typeface="Arial"/>
                <a:sym typeface="Arial"/>
              </a:rPr>
              <a:t> </a:t>
            </a:r>
            <a:endParaRPr sz="500"/>
          </a:p>
        </p:txBody>
      </p:sp>
      <p:sp>
        <p:nvSpPr>
          <p:cNvPr id="125" name="Google Shape;125;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6" name="Google Shape;126;p21"/>
          <p:cNvSpPr txBox="1"/>
          <p:nvPr/>
        </p:nvSpPr>
        <p:spPr>
          <a:xfrm>
            <a:off x="81775" y="1683025"/>
            <a:ext cx="4166400" cy="2616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lt1"/>
                </a:solidFill>
              </a:rPr>
              <a:t>•Click on the Eligibility Tab</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•Click on Monitor Eligibility</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•Type: “Officials”</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•Date Registered: Any range</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•Sport/Activity if you would like</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•Shows Badge under Current Eligibility column if completed all requirements</a:t>
            </a:r>
            <a:endParaRPr sz="1200">
              <a:solidFill>
                <a:schemeClr val="lt1"/>
              </a:solidFill>
            </a:endParaRPr>
          </a:p>
          <a:p>
            <a:pPr indent="0" lvl="0" marL="0" rtl="0" algn="l">
              <a:lnSpc>
                <a:spcPct val="90000"/>
              </a:lnSpc>
              <a:spcBef>
                <a:spcPts val="1000"/>
              </a:spcBef>
              <a:spcAft>
                <a:spcPts val="0"/>
              </a:spcAft>
              <a:buNone/>
            </a:pPr>
            <a:r>
              <a:rPr lang="en" sz="1200">
                <a:solidFill>
                  <a:schemeClr val="lt1"/>
                </a:solidFill>
              </a:rPr>
              <a:t>•Can click into the official by clicking on their name to see individually what they need to complete</a:t>
            </a:r>
            <a:endParaRPr sz="1200">
              <a:solidFill>
                <a:schemeClr val="lt1"/>
              </a:solidFill>
            </a:endParaRPr>
          </a:p>
        </p:txBody>
      </p:sp>
      <p:pic>
        <p:nvPicPr>
          <p:cNvPr id="127" name="Google Shape;127;p21" title="CIF Monitor Eligibility.mp4">
            <a:hlinkClick r:id="rId3"/>
          </p:cNvPr>
          <p:cNvPicPr preferRelativeResize="0"/>
          <p:nvPr/>
        </p:nvPicPr>
        <p:blipFill>
          <a:blip r:embed="rId4">
            <a:alphaModFix/>
          </a:blip>
          <a:stretch>
            <a:fillRect/>
          </a:stretch>
        </p:blipFill>
        <p:spPr>
          <a:xfrm>
            <a:off x="3499775" y="1321275"/>
            <a:ext cx="5549849" cy="24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