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C99F708-20E7-4D46-ABA9-92D211544EDD}" v="7" dt="2024-09-18T00:50:52.7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8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17AEFA-7257-4F69-5A0E-82E1304BF7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7702C1-ABE8-CDD6-1F8D-DAA70F8FFF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C1798D-3853-A256-FD14-8A6B0A66F5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6812-C79B-40A9-94A5-0BACFCB0B440}" type="datetimeFigureOut">
              <a:rPr lang="en-US" smtClean="0"/>
              <a:t>9/19/2024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63ACDA-E46B-CDE6-E7D5-4FFF9C143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05E9AE-D516-5D34-5775-72747C349A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09A98-88F4-400F-8B1B-0857F7EE13B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2624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40234F-C030-86B4-597D-F8DCBDE36B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2CE26F-F3EB-967D-986D-9B34E826E5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5AEFCF-0C19-A7CA-3237-D325E1D7C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6812-C79B-40A9-94A5-0BACFCB0B440}" type="datetimeFigureOut">
              <a:rPr lang="en-US" smtClean="0"/>
              <a:t>9/19/2024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8ADAD9-F62A-D5B9-7C39-93294F7578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178659-E588-97E2-8C73-099D8136D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09A98-88F4-400F-8B1B-0857F7EE13B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8727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C1275D8-D7BC-254F-5444-A63F7CBBA7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AA5137-E9E0-2264-F069-2B2C4CE2F3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6F4D72-330E-E151-CEFE-DEFAD211F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6812-C79B-40A9-94A5-0BACFCB0B440}" type="datetimeFigureOut">
              <a:rPr lang="en-US" smtClean="0"/>
              <a:t>9/19/2024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B8331F-31F2-7188-A080-930826C85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C69D5E-7D86-7BE3-DBDC-C5168577C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09A98-88F4-400F-8B1B-0857F7EE13B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2394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CA73FD-FC32-B011-EC68-07664DC8DF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B3A627-3248-B152-C3DF-B33F3D231E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A48013-8BE8-294A-9D92-B389A8C393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6812-C79B-40A9-94A5-0BACFCB0B440}" type="datetimeFigureOut">
              <a:rPr lang="en-US" smtClean="0"/>
              <a:t>9/19/2024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04213B-5B4B-5980-5070-FD298DCDDB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BE343B-1F1E-7176-DD68-16F52A38C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09A98-88F4-400F-8B1B-0857F7EE13B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2091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049B9A-DBAB-8ABA-454B-5DDAAD947A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52D00B-D9C7-FF95-5E58-FA596BAC80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DCB35D-69B9-588C-4193-7E7DE41458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6812-C79B-40A9-94A5-0BACFCB0B440}" type="datetimeFigureOut">
              <a:rPr lang="en-US" smtClean="0"/>
              <a:t>9/19/2024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E0AD1A-16AB-930C-4DC0-2C670429E4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2C021E-3C68-6F93-1591-2AB7605FE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09A98-88F4-400F-8B1B-0857F7EE13B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00409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46CC65-0812-EE9B-A1DE-0ABD06C3FD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34E67D-D438-6096-0C40-EA0EA3D90C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D95E99-96F0-A6AD-9FE7-F0C6174F97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955185-9062-B2A8-B603-3C2BCD016E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6812-C79B-40A9-94A5-0BACFCB0B440}" type="datetimeFigureOut">
              <a:rPr lang="en-US" smtClean="0"/>
              <a:t>9/19/2024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433366-EE56-995F-FBA1-087F6F874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159EC2-FC94-E6E9-7DC6-B1076EBAD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09A98-88F4-400F-8B1B-0857F7EE13B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2309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A0BF7-1DBC-9716-CDBD-5BE1A459F7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69861B-DF59-1A53-B10D-2D9BC7A24F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6575A7-F170-E5F0-531E-261A2C6498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E8CC19-2BB0-23E9-F53F-71133549EF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7B1A182-2A0F-3E3E-D252-C849A26BCF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5FA8039-ED4C-0A7C-A95A-D70A9690DC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6812-C79B-40A9-94A5-0BACFCB0B440}" type="datetimeFigureOut">
              <a:rPr lang="en-US" smtClean="0"/>
              <a:t>9/19/2024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2248325-CD9F-ED34-6C79-5D8B45438E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062013D-D7F1-4551-35E4-76A7D5426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09A98-88F4-400F-8B1B-0857F7EE13B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4416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B7026-EA6A-D6F0-8BA6-E046BFDAA1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22B3CA3-FEE9-E82C-8D74-7802CAD9B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6812-C79B-40A9-94A5-0BACFCB0B440}" type="datetimeFigureOut">
              <a:rPr lang="en-US" smtClean="0"/>
              <a:t>9/19/2024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560374-C1EC-9618-2AF4-BA6889600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FC4D66-3F3A-58CD-CCC7-3B857FCEA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09A98-88F4-400F-8B1B-0857F7EE13B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43937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D6EE15D-1E0A-EDC4-DBCE-C1F02C5C5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6812-C79B-40A9-94A5-0BACFCB0B440}" type="datetimeFigureOut">
              <a:rPr lang="en-US" smtClean="0"/>
              <a:t>9/19/2024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FA453FB-3B1A-CBCF-42DD-4255C50DA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89FBAD-B0B9-22AF-6633-3867C89DAC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09A98-88F4-400F-8B1B-0857F7EE13B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2981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07B68B-1519-2904-1C17-AD35BD0D22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9F0763-4043-E872-5101-F089B302F1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022132-4A9F-6C28-5A99-886D28FFC4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46F0C2-CD85-2423-07A2-BB89C20901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6812-C79B-40A9-94A5-0BACFCB0B440}" type="datetimeFigureOut">
              <a:rPr lang="en-US" smtClean="0"/>
              <a:t>9/19/2024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408922-63FC-E64F-2ADC-1A490DC6A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9241B9-2BDB-450F-FBAA-DF3BD3602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09A98-88F4-400F-8B1B-0857F7EE13B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8809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47B24E-DFBD-9391-FC72-371A73D40F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464C969-50C6-72A8-7990-0A8F12C76D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8CF7C3-D4B1-5380-D20E-BC9FD60007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F0D67C-9457-C79D-37DD-5264F260D2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6812-C79B-40A9-94A5-0BACFCB0B440}" type="datetimeFigureOut">
              <a:rPr lang="en-US" smtClean="0"/>
              <a:t>9/19/2024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CD51EA-93DC-A9CB-A226-182D8DA456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37086E-6692-6E64-C615-E10FF0249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09A98-88F4-400F-8B1B-0857F7EE13B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8613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A74D589-88F9-8097-ADA6-43B915C82A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BD7347-8430-1C33-7E9F-95EEFE4A90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48FB1B-7B19-962F-B965-42FB84876B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32C6812-C79B-40A9-94A5-0BACFCB0B440}" type="datetimeFigureOut">
              <a:rPr lang="en-US" smtClean="0"/>
              <a:t>9/19/2024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ECECC6-2FA2-8BA7-8356-2440FCDF99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57C665-C6D8-635E-2D03-265F1D1F09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CD09A98-88F4-400F-8B1B-0857F7EE13B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3858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SDCFOA (@SDCFOA) / X">
            <a:extLst>
              <a:ext uri="{FF2B5EF4-FFF2-40B4-BE49-F238E27FC236}">
                <a16:creationId xmlns:a16="http://schemas.microsoft.com/office/drawing/2014/main" id="{07AA01F8-CA76-DAFA-A781-F2062B956B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1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5D093F9-5C71-7ADA-5A73-069F5E291EF6}"/>
              </a:ext>
            </a:extLst>
          </p:cNvPr>
          <p:cNvSpPr txBox="1"/>
          <p:nvPr/>
        </p:nvSpPr>
        <p:spPr>
          <a:xfrm>
            <a:off x="846581" y="1353294"/>
            <a:ext cx="1049883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0" b="1" dirty="0">
                <a:latin typeface="Endzone Sans Bold" pitchFamily="50" charset="0"/>
              </a:rPr>
              <a:t>So, you want to OFFICIATE</a:t>
            </a:r>
          </a:p>
        </p:txBody>
      </p:sp>
    </p:spTree>
    <p:extLst>
      <p:ext uri="{BB962C8B-B14F-4D97-AF65-F5344CB8AC3E}">
        <p14:creationId xmlns:p14="http://schemas.microsoft.com/office/powerpoint/2010/main" val="10489424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SDCFOA (@SDCFOA) / X">
            <a:extLst>
              <a:ext uri="{FF2B5EF4-FFF2-40B4-BE49-F238E27FC236}">
                <a16:creationId xmlns:a16="http://schemas.microsoft.com/office/drawing/2014/main" id="{07AA01F8-CA76-DAFA-A781-F2062B956B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1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4709052-A2BB-5127-41E4-5A6AC771AA68}"/>
              </a:ext>
            </a:extLst>
          </p:cNvPr>
          <p:cNvSpPr txBox="1"/>
          <p:nvPr/>
        </p:nvSpPr>
        <p:spPr>
          <a:xfrm>
            <a:off x="0" y="1596610"/>
            <a:ext cx="1227124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latin typeface="Endzone Sans Bold" pitchFamily="50" charset="0"/>
              </a:rPr>
              <a:t>What is the </a:t>
            </a:r>
          </a:p>
          <a:p>
            <a:pPr algn="ctr"/>
            <a:r>
              <a:rPr lang="en-US" sz="7200" b="1" dirty="0">
                <a:latin typeface="Endzone Sans Bold" pitchFamily="50" charset="0"/>
              </a:rPr>
              <a:t>“San Diego County Football Officials Association?”</a:t>
            </a:r>
          </a:p>
        </p:txBody>
      </p:sp>
    </p:spTree>
    <p:extLst>
      <p:ext uri="{BB962C8B-B14F-4D97-AF65-F5344CB8AC3E}">
        <p14:creationId xmlns:p14="http://schemas.microsoft.com/office/powerpoint/2010/main" val="3101570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SDCFOA (@SDCFOA) / X">
            <a:extLst>
              <a:ext uri="{FF2B5EF4-FFF2-40B4-BE49-F238E27FC236}">
                <a16:creationId xmlns:a16="http://schemas.microsoft.com/office/drawing/2014/main" id="{07AA01F8-CA76-DAFA-A781-F2062B956B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1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B6ACE35-8A12-E998-5C61-90144811DF2D}"/>
              </a:ext>
            </a:extLst>
          </p:cNvPr>
          <p:cNvSpPr txBox="1"/>
          <p:nvPr/>
        </p:nvSpPr>
        <p:spPr>
          <a:xfrm>
            <a:off x="490727" y="817293"/>
            <a:ext cx="11210543" cy="58230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500" b="1" kern="100" dirty="0">
                <a:effectLst/>
                <a:latin typeface="Endzone Sans Bold" pitchFamily="50" charset="0"/>
                <a:ea typeface="Aptos" panose="020B0004020202020204" pitchFamily="34" charset="0"/>
                <a:cs typeface="Times New Roman" panose="02020603050405020304" pitchFamily="18" charset="0"/>
              </a:rPr>
              <a:t>We are a </a:t>
            </a:r>
            <a:r>
              <a:rPr lang="en-US" sz="2500" b="1" kern="100" dirty="0">
                <a:effectLst/>
                <a:highlight>
                  <a:srgbClr val="FFFF00"/>
                </a:highlight>
                <a:latin typeface="Endzone Sans Bold" pitchFamily="50" charset="0"/>
                <a:ea typeface="Aptos" panose="020B0004020202020204" pitchFamily="34" charset="0"/>
                <a:cs typeface="Times New Roman" panose="02020603050405020304" pitchFamily="18" charset="0"/>
              </a:rPr>
              <a:t>Service Provider</a:t>
            </a:r>
            <a:r>
              <a:rPr lang="en-US" sz="2500" b="1" kern="100" dirty="0">
                <a:effectLst/>
                <a:latin typeface="Endzone Sans Bold" pitchFamily="50" charset="0"/>
                <a:ea typeface="Aptos" panose="020B0004020202020204" pitchFamily="34" charset="0"/>
                <a:cs typeface="Times New Roman" panose="02020603050405020304" pitchFamily="18" charset="0"/>
              </a:rPr>
              <a:t>, however: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500" b="1" kern="100" dirty="0">
                <a:effectLst/>
                <a:latin typeface="Endzone Sans Bold" pitchFamily="50" charset="0"/>
                <a:ea typeface="Aptos" panose="020B0004020202020204" pitchFamily="34" charset="0"/>
                <a:cs typeface="Times New Roman" panose="02020603050405020304" pitchFamily="18" charset="0"/>
              </a:rPr>
              <a:t>We are the </a:t>
            </a:r>
            <a:r>
              <a:rPr lang="en-US" sz="2500" b="1" kern="100" dirty="0">
                <a:effectLst/>
                <a:highlight>
                  <a:srgbClr val="FFFF00"/>
                </a:highlight>
                <a:latin typeface="Endzone Sans Bold" pitchFamily="50" charset="0"/>
                <a:ea typeface="Aptos" panose="020B0004020202020204" pitchFamily="34" charset="0"/>
                <a:cs typeface="Times New Roman" panose="02020603050405020304" pitchFamily="18" charset="0"/>
              </a:rPr>
              <a:t>Fiduciary</a:t>
            </a:r>
            <a:r>
              <a:rPr lang="en-US" sz="2500" b="1" kern="100" dirty="0">
                <a:effectLst/>
                <a:latin typeface="Endzone Sans Bold" pitchFamily="50" charset="0"/>
                <a:ea typeface="Aptos" panose="020B0004020202020204" pitchFamily="34" charset="0"/>
                <a:cs typeface="Times New Roman" panose="02020603050405020304" pitchFamily="18" charset="0"/>
              </a:rPr>
              <a:t> of the game:</a:t>
            </a:r>
          </a:p>
          <a:p>
            <a:pPr marL="1143000" marR="0" lvl="2" indent="-2286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sz="2500" b="1" kern="100" dirty="0">
                <a:effectLst/>
                <a:latin typeface="Endzone Sans Bold" pitchFamily="50" charset="0"/>
                <a:ea typeface="Aptos" panose="020B0004020202020204" pitchFamily="34" charset="0"/>
                <a:cs typeface="Times New Roman" panose="02020603050405020304" pitchFamily="18" charset="0"/>
              </a:rPr>
              <a:t>Fiduciaries are expected to exercise a duty of care and loyalty to their client (for us, the game of Football), and as a result, are </a:t>
            </a:r>
            <a:r>
              <a:rPr lang="en-US" sz="2500" b="1" u="sng" kern="100" dirty="0">
                <a:effectLst/>
                <a:highlight>
                  <a:srgbClr val="FFFF00"/>
                </a:highlight>
                <a:latin typeface="Endzone Sans Bold" pitchFamily="50" charset="0"/>
                <a:ea typeface="Aptos" panose="020B0004020202020204" pitchFamily="34" charset="0"/>
                <a:cs typeface="Times New Roman" panose="02020603050405020304" pitchFamily="18" charset="0"/>
              </a:rPr>
              <a:t>“held to the highest standard of conduct.”</a:t>
            </a:r>
          </a:p>
          <a:p>
            <a:pPr marL="1600200" lvl="3" indent="-228600">
              <a:lnSpc>
                <a:spcPct val="107000"/>
              </a:lnSpc>
              <a:buFont typeface="Wingdings" panose="05000000000000000000" pitchFamily="2" charset="2"/>
              <a:buChar char=""/>
            </a:pPr>
            <a:r>
              <a:rPr lang="en-US" sz="2500" b="1" kern="100" dirty="0">
                <a:effectLst/>
                <a:latin typeface="Endzone Sans Bold" pitchFamily="50" charset="0"/>
                <a:ea typeface="Aptos" panose="020B0004020202020204" pitchFamily="34" charset="0"/>
                <a:cs typeface="Times New Roman" panose="02020603050405020304" pitchFamily="18" charset="0"/>
              </a:rPr>
              <a:t>We must foster a bond of trust with Players, Coaches, Fans and each other. </a:t>
            </a:r>
          </a:p>
          <a:p>
            <a:pPr marL="1600200" lvl="3" indent="-228600">
              <a:lnSpc>
                <a:spcPct val="107000"/>
              </a:lnSpc>
              <a:buFont typeface="Wingdings" panose="05000000000000000000" pitchFamily="2" charset="2"/>
              <a:buChar char=""/>
            </a:pPr>
            <a:r>
              <a:rPr lang="en-US" sz="2500" b="1" u="sng" kern="100" dirty="0">
                <a:effectLst/>
                <a:highlight>
                  <a:srgbClr val="FFFF00"/>
                </a:highlight>
                <a:latin typeface="Endzone Sans Bold" pitchFamily="50" charset="0"/>
                <a:ea typeface="Aptos" panose="020B0004020202020204" pitchFamily="34" charset="0"/>
                <a:cs typeface="Times New Roman" panose="02020603050405020304" pitchFamily="18" charset="0"/>
              </a:rPr>
              <a:t>We have an ethical obligation to act for their benefit – not our own!</a:t>
            </a:r>
          </a:p>
          <a:p>
            <a:pPr marL="1143000" marR="0" lvl="2" indent="-2286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sz="2500" b="1" kern="100" dirty="0">
                <a:latin typeface="Endzone Sans Bold" pitchFamily="50" charset="0"/>
                <a:ea typeface="Aptos" panose="020B0004020202020204" pitchFamily="34" charset="0"/>
                <a:cs typeface="Times New Roman" panose="02020603050405020304" pitchFamily="18" charset="0"/>
              </a:rPr>
              <a:t>How do we get there:</a:t>
            </a:r>
            <a:endParaRPr lang="en-US" sz="2500" b="1" kern="100" dirty="0">
              <a:effectLst/>
              <a:latin typeface="Endzone Sans Bold" pitchFamily="50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600200" lvl="3" indent="-2286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2500" b="1" kern="100" dirty="0">
                <a:effectLst/>
                <a:highlight>
                  <a:srgbClr val="FFFF00"/>
                </a:highlight>
                <a:latin typeface="Endzone Sans Bold" pitchFamily="50" charset="0"/>
                <a:ea typeface="Aptos" panose="020B0004020202020204" pitchFamily="34" charset="0"/>
                <a:cs typeface="Times New Roman" panose="02020603050405020304" pitchFamily="18" charset="0"/>
              </a:rPr>
              <a:t>Integrity</a:t>
            </a:r>
          </a:p>
          <a:p>
            <a:pPr marL="1600200" lvl="3" indent="-2286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2500" b="1" kern="100" dirty="0">
                <a:effectLst/>
                <a:highlight>
                  <a:srgbClr val="FFFF00"/>
                </a:highlight>
                <a:latin typeface="Endzone Sans Bold" pitchFamily="50" charset="0"/>
                <a:ea typeface="Aptos" panose="020B0004020202020204" pitchFamily="34" charset="0"/>
                <a:cs typeface="Times New Roman" panose="02020603050405020304" pitchFamily="18" charset="0"/>
              </a:rPr>
              <a:t>Rules Knowledge</a:t>
            </a:r>
          </a:p>
          <a:p>
            <a:pPr marL="1600200" lvl="3" indent="-2286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2500" b="1" kern="100" dirty="0">
                <a:highlight>
                  <a:srgbClr val="FFFF00"/>
                </a:highlight>
                <a:latin typeface="Endzone Sans Bold" pitchFamily="50" charset="0"/>
                <a:ea typeface="Aptos" panose="020B0004020202020204" pitchFamily="34" charset="0"/>
                <a:cs typeface="Times New Roman" panose="02020603050405020304" pitchFamily="18" charset="0"/>
              </a:rPr>
              <a:t>Mechanics</a:t>
            </a:r>
            <a:endParaRPr lang="en-US" sz="2500" b="1" kern="100" dirty="0">
              <a:effectLst/>
              <a:highlight>
                <a:srgbClr val="FFFF00"/>
              </a:highlight>
              <a:latin typeface="Endzone Sans Bold" pitchFamily="50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600200" marR="0" lvl="3" indent="-2286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500" b="1" kern="100" dirty="0">
                <a:effectLst/>
                <a:highlight>
                  <a:srgbClr val="FFFF00"/>
                </a:highlight>
                <a:latin typeface="Endzone Sans Bold" pitchFamily="50" charset="0"/>
                <a:ea typeface="Aptos" panose="020B0004020202020204" pitchFamily="34" charset="0"/>
                <a:cs typeface="Times New Roman" panose="02020603050405020304" pitchFamily="18" charset="0"/>
              </a:rPr>
              <a:t>Competence</a:t>
            </a:r>
          </a:p>
        </p:txBody>
      </p:sp>
    </p:spTree>
    <p:extLst>
      <p:ext uri="{BB962C8B-B14F-4D97-AF65-F5344CB8AC3E}">
        <p14:creationId xmlns:p14="http://schemas.microsoft.com/office/powerpoint/2010/main" val="11400574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SDCFOA (@SDCFOA) / X">
            <a:extLst>
              <a:ext uri="{FF2B5EF4-FFF2-40B4-BE49-F238E27FC236}">
                <a16:creationId xmlns:a16="http://schemas.microsoft.com/office/drawing/2014/main" id="{07AA01F8-CA76-DAFA-A781-F2062B956B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1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BECC8397-3B97-5856-7599-E73E2F908245}"/>
              </a:ext>
            </a:extLst>
          </p:cNvPr>
          <p:cNvSpPr txBox="1"/>
          <p:nvPr/>
        </p:nvSpPr>
        <p:spPr>
          <a:xfrm>
            <a:off x="353567" y="1393365"/>
            <a:ext cx="11210543" cy="4525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marR="0" indent="-22860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8000" b="1" u="sng" kern="100" dirty="0">
                <a:effectLst/>
                <a:latin typeface="Endzone Sans Bold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The Flowers always look great when we tend to the Roots!!!</a:t>
            </a:r>
            <a:endParaRPr lang="en-US" sz="8000" kern="100" dirty="0">
              <a:effectLst/>
              <a:latin typeface="Endzone Sans Light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sz="2500" b="1" kern="100" dirty="0">
              <a:effectLst/>
              <a:latin typeface="Endzone Sans Bold" pitchFamily="50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60019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SDCFOA (@SDCFOA) / X">
            <a:extLst>
              <a:ext uri="{FF2B5EF4-FFF2-40B4-BE49-F238E27FC236}">
                <a16:creationId xmlns:a16="http://schemas.microsoft.com/office/drawing/2014/main" id="{07AA01F8-CA76-DAFA-A781-F2062B956B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1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9C10567-42A0-D3E8-C4D9-05F29E5664C4}"/>
              </a:ext>
            </a:extLst>
          </p:cNvPr>
          <p:cNvSpPr txBox="1"/>
          <p:nvPr/>
        </p:nvSpPr>
        <p:spPr>
          <a:xfrm>
            <a:off x="2052826" y="397621"/>
            <a:ext cx="7080505" cy="63234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b="1" kern="100" dirty="0">
                <a:effectLst/>
                <a:latin typeface="Endzone Sans Bold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Rules:</a:t>
            </a:r>
          </a:p>
          <a:p>
            <a:pPr marL="800100" lvl="1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2000" b="1" kern="100" dirty="0">
                <a:latin typeface="Endzone Sans Bold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Knowledge</a:t>
            </a:r>
          </a:p>
          <a:p>
            <a:pPr marL="800100" lvl="1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2000" b="1" kern="100" dirty="0">
                <a:latin typeface="Endzone Sans Bold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Application</a:t>
            </a:r>
          </a:p>
          <a:p>
            <a:pPr marL="1257300" lvl="2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2000" b="1" kern="100" dirty="0">
                <a:latin typeface="Endzone Sans Bold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Grasp of Foul Philosophy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b="1" kern="100" dirty="0">
                <a:effectLst/>
                <a:latin typeface="Endzone Sans Bold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Mechanics: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000" b="1" kern="100" dirty="0">
                <a:effectLst/>
                <a:latin typeface="Endzone Sans Bold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As published, no deviation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000" b="1" kern="100" dirty="0">
                <a:effectLst/>
                <a:latin typeface="Endzone Sans Bold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Detailed spots (not on a line)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000" b="1" kern="100" dirty="0">
                <a:effectLst/>
                <a:latin typeface="Endzone Sans Bold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Squaring off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000" b="1" kern="100" dirty="0">
                <a:effectLst/>
                <a:latin typeface="Endzone Sans Bold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Backing out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000" b="1" kern="100" dirty="0">
                <a:effectLst/>
                <a:latin typeface="Endzone Sans Bold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Modified MWP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000" b="1" kern="100" dirty="0">
                <a:effectLst/>
                <a:latin typeface="Endzone Sans Bold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Game Clock (All 9 responsible – not negotiable)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b="1" kern="100" dirty="0">
                <a:effectLst/>
                <a:latin typeface="Endzone Sans Bold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Communication (Verbal and Physical)</a:t>
            </a:r>
          </a:p>
          <a:p>
            <a:pPr marL="800100" lvl="1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2000" b="1" kern="100" dirty="0">
                <a:effectLst/>
                <a:latin typeface="Endzone Sans Bold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Forget those damn Radios!</a:t>
            </a:r>
          </a:p>
          <a:p>
            <a:pPr marL="1257300" lvl="2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2000" b="1" kern="100" dirty="0">
                <a:latin typeface="Endzone Sans Bold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US" sz="2000" b="1" kern="100" dirty="0">
                <a:effectLst/>
                <a:latin typeface="Endzone Sans Bold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LL Signals, nuanced or not:</a:t>
            </a:r>
          </a:p>
          <a:p>
            <a:pPr marL="1657350" lvl="3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2000" b="1" kern="100" dirty="0">
                <a:effectLst/>
                <a:latin typeface="Endzone Sans Bold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Backward pass</a:t>
            </a:r>
          </a:p>
          <a:p>
            <a:pPr marL="1657350" lvl="3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2000" b="1" kern="100" dirty="0">
                <a:effectLst/>
                <a:latin typeface="Endzone Sans Bold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en-US" sz="2000" b="1" kern="100" baseline="30000" dirty="0">
                <a:effectLst/>
                <a:latin typeface="Endzone Sans Bold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US" sz="2000" b="1" kern="100" dirty="0">
                <a:effectLst/>
                <a:latin typeface="Endzone Sans Bold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 down fumble</a:t>
            </a:r>
          </a:p>
          <a:p>
            <a:pPr marL="1657350" lvl="3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2000" b="1" kern="100" dirty="0">
                <a:effectLst/>
                <a:latin typeface="Endzone Sans Bold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Wind the clock</a:t>
            </a:r>
          </a:p>
          <a:p>
            <a:pPr marL="1657350" lvl="3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2000" b="1" kern="100" dirty="0">
                <a:effectLst/>
                <a:latin typeface="Endzone Sans Bold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Dead ball</a:t>
            </a:r>
          </a:p>
          <a:p>
            <a:pPr marL="1657350" lvl="3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2000" b="1" kern="100" dirty="0">
                <a:effectLst/>
                <a:latin typeface="Endzone Sans Bold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Preliminary Foul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0B0B9C9-943D-C7CA-ABFE-DEF84A86EDD4}"/>
              </a:ext>
            </a:extLst>
          </p:cNvPr>
          <p:cNvSpPr txBox="1"/>
          <p:nvPr/>
        </p:nvSpPr>
        <p:spPr>
          <a:xfrm>
            <a:off x="4582666" y="139089"/>
            <a:ext cx="2156461" cy="5170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u="sng" kern="100" dirty="0">
                <a:latin typeface="Endzone Sans Bold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THE ROOTS</a:t>
            </a:r>
            <a:endParaRPr lang="en-US" sz="2800" b="1" u="sng" kern="100" dirty="0">
              <a:effectLst/>
              <a:latin typeface="Endzone Sans Bold" pitchFamily="50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10904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SDCFOA (@SDCFOA) / X">
            <a:extLst>
              <a:ext uri="{FF2B5EF4-FFF2-40B4-BE49-F238E27FC236}">
                <a16:creationId xmlns:a16="http://schemas.microsoft.com/office/drawing/2014/main" id="{07AA01F8-CA76-DAFA-A781-F2062B956B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1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1740AAE-3E94-A5FB-3CEB-FABFBB3B651F}"/>
              </a:ext>
            </a:extLst>
          </p:cNvPr>
          <p:cNvSpPr txBox="1"/>
          <p:nvPr/>
        </p:nvSpPr>
        <p:spPr>
          <a:xfrm>
            <a:off x="719327" y="927021"/>
            <a:ext cx="11210543" cy="531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b="1" kern="100" dirty="0">
                <a:effectLst/>
                <a:latin typeface="Endzone Sans Bold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Process, Process, Process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400" b="1" kern="100" dirty="0">
                <a:effectLst/>
                <a:latin typeface="Endzone Sans Bold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Progressions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400" b="1" kern="100" dirty="0">
                <a:effectLst/>
                <a:latin typeface="Endzone Sans Bold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Transitions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400" b="1" kern="100" dirty="0">
                <a:effectLst/>
                <a:latin typeface="Endzone Sans Bold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Measurements</a:t>
            </a:r>
          </a:p>
          <a:p>
            <a:pPr marL="1143000" marR="0" lvl="2" indent="-2286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sz="2400" b="1" kern="100" dirty="0">
                <a:effectLst/>
                <a:latin typeface="Endzone Sans Bold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As clearly communicated and published 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400" b="1" kern="100" dirty="0">
                <a:effectLst/>
                <a:latin typeface="Endzone Sans Bold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Penalty Enforcement (Entire crew is responsible – not negotiable)</a:t>
            </a:r>
          </a:p>
          <a:p>
            <a:pPr marL="1143000" marR="0" lvl="2" indent="-2286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sz="2400" b="1" kern="100" dirty="0">
                <a:effectLst/>
                <a:latin typeface="Endzone Sans Bold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Flags</a:t>
            </a:r>
          </a:p>
          <a:p>
            <a:pPr marL="1600200" marR="0" lvl="3" indent="-2286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b="1" kern="100" dirty="0">
                <a:effectLst/>
                <a:latin typeface="Endzone Sans Bold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Repositioning</a:t>
            </a:r>
          </a:p>
          <a:p>
            <a:pPr marL="1600200" marR="0" lvl="3" indent="-2286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b="1" kern="100" dirty="0">
                <a:effectLst/>
                <a:latin typeface="Endzone Sans Bold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Covering</a:t>
            </a:r>
          </a:p>
          <a:p>
            <a:pPr marL="1600200" marR="0" lvl="3" indent="-2286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b="1" kern="100" dirty="0">
                <a:effectLst/>
                <a:latin typeface="Endzone Sans Bold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Same foul, flags on top of each other</a:t>
            </a:r>
          </a:p>
          <a:p>
            <a:pPr marL="1143000" marR="0" lvl="2" indent="-2286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sz="2400" b="1" kern="100" dirty="0">
                <a:effectLst/>
                <a:latin typeface="Endzone Sans Bold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Ball down at the Dead Ball Spot</a:t>
            </a:r>
          </a:p>
          <a:p>
            <a:pPr marL="1143000" marR="0" lvl="2" indent="-2286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"/>
            </a:pPr>
            <a:r>
              <a:rPr lang="en-US" sz="2400" b="1" kern="100" dirty="0">
                <a:effectLst/>
                <a:latin typeface="Endzone Sans Bold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Walking off with the U, DJ and LJ (Deeps do not have this time off)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sz="2500" b="1" kern="100" dirty="0">
              <a:effectLst/>
              <a:latin typeface="Endzone Sans Bold" pitchFamily="50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E68D94B-C735-CFF7-B378-087D8995A5EA}"/>
              </a:ext>
            </a:extLst>
          </p:cNvPr>
          <p:cNvSpPr txBox="1"/>
          <p:nvPr/>
        </p:nvSpPr>
        <p:spPr>
          <a:xfrm>
            <a:off x="4582666" y="139089"/>
            <a:ext cx="2156461" cy="5170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u="sng" kern="100" dirty="0">
                <a:latin typeface="Endzone Sans Bold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THE ROOTS</a:t>
            </a:r>
            <a:endParaRPr lang="en-US" sz="2800" b="1" u="sng" kern="100" dirty="0">
              <a:effectLst/>
              <a:latin typeface="Endzone Sans Bold" pitchFamily="50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74564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SDCFOA (@SDCFOA) / X">
            <a:extLst>
              <a:ext uri="{FF2B5EF4-FFF2-40B4-BE49-F238E27FC236}">
                <a16:creationId xmlns:a16="http://schemas.microsoft.com/office/drawing/2014/main" id="{07AA01F8-CA76-DAFA-A781-F2062B956B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1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1740AAE-3E94-A5FB-3CEB-FABFBB3B651F}"/>
              </a:ext>
            </a:extLst>
          </p:cNvPr>
          <p:cNvSpPr txBox="1"/>
          <p:nvPr/>
        </p:nvSpPr>
        <p:spPr>
          <a:xfrm>
            <a:off x="1498091" y="795243"/>
            <a:ext cx="9195815" cy="6008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57300" marR="0" lvl="2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200" b="1" kern="100" dirty="0">
                <a:effectLst/>
                <a:latin typeface="Endzone Sans Bold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Situational Awareness:</a:t>
            </a:r>
          </a:p>
          <a:p>
            <a:pPr marL="1714500" lvl="3" indent="-34290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2200" b="1" kern="100" dirty="0">
                <a:effectLst/>
                <a:latin typeface="Endzone Sans Bold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Down/Distance</a:t>
            </a:r>
          </a:p>
          <a:p>
            <a:pPr marL="1714500" lvl="3" indent="-34290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2200" b="1" kern="100" dirty="0">
                <a:effectLst/>
                <a:latin typeface="Endzone Sans Bold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Substitutions</a:t>
            </a:r>
          </a:p>
          <a:p>
            <a:pPr marL="1714500" lvl="3" indent="-34290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2200" b="1" kern="100" dirty="0">
                <a:effectLst/>
                <a:latin typeface="Endzone Sans Bold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COP’s</a:t>
            </a:r>
          </a:p>
          <a:p>
            <a:pPr marL="1714500" lvl="3" indent="-34290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2200" b="1" kern="100" dirty="0">
                <a:effectLst/>
                <a:latin typeface="Endzone Sans Bold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Momentum swings</a:t>
            </a:r>
          </a:p>
          <a:p>
            <a:pPr marL="1714500" lvl="3" indent="-34290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2200" b="1" kern="100" dirty="0">
                <a:effectLst/>
                <a:latin typeface="Endzone Sans Bold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Clocks (Game and Play)</a:t>
            </a:r>
          </a:p>
          <a:p>
            <a:pPr marL="1714500" lvl="3" indent="-34290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2200" b="1" kern="100" dirty="0">
                <a:effectLst/>
                <a:latin typeface="Endzone Sans Bold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Gamesmanship</a:t>
            </a:r>
          </a:p>
          <a:p>
            <a:pPr marL="1714500" lvl="3" indent="-34290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2200" b="1" kern="100" dirty="0">
                <a:effectLst/>
                <a:latin typeface="Endzone Sans Bold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Time and Score</a:t>
            </a:r>
          </a:p>
          <a:p>
            <a:pPr marL="1257300" marR="0" lvl="2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200" b="1" kern="100" dirty="0">
                <a:effectLst/>
                <a:latin typeface="Endzone Sans Bold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Dead Ball Officiating:</a:t>
            </a:r>
          </a:p>
          <a:p>
            <a:pPr marL="1714500" lvl="3" indent="-34290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2200" b="1" kern="100" dirty="0">
                <a:effectLst/>
                <a:latin typeface="Endzone Sans Bold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Clocks</a:t>
            </a:r>
          </a:p>
          <a:p>
            <a:pPr marL="1714500" lvl="3" indent="-34290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2200" b="1" kern="100" dirty="0">
                <a:effectLst/>
                <a:latin typeface="Endzone Sans Bold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Head on a swivel</a:t>
            </a:r>
          </a:p>
          <a:p>
            <a:pPr marL="1714500" lvl="3" indent="-34290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2200" b="1" kern="100" dirty="0">
                <a:effectLst/>
                <a:latin typeface="Endzone Sans Bold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Look for “Hot Spots”</a:t>
            </a:r>
          </a:p>
          <a:p>
            <a:pPr marL="1714500" lvl="3" indent="-34290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2200" b="1" kern="100" dirty="0">
                <a:effectLst/>
                <a:latin typeface="Endzone Sans Bold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Be active</a:t>
            </a:r>
          </a:p>
          <a:p>
            <a:pPr marL="1714500" lvl="3" indent="-34290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2200" b="1" kern="100" dirty="0">
                <a:effectLst/>
                <a:latin typeface="Endzone Sans Bold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Know your players!!!</a:t>
            </a:r>
          </a:p>
          <a:p>
            <a:pPr marL="1714500" lvl="3" indent="-342900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n-US" sz="2200" b="1" kern="100" dirty="0">
                <a:effectLst/>
                <a:latin typeface="Endzone Sans Bold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Understand and feel the temperature of the game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sz="2500" b="1" kern="100" dirty="0">
              <a:effectLst/>
              <a:latin typeface="Endzone Sans Bold" pitchFamily="50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059DF5F-6E85-24CC-B43D-009E67AA0052}"/>
              </a:ext>
            </a:extLst>
          </p:cNvPr>
          <p:cNvSpPr txBox="1"/>
          <p:nvPr/>
        </p:nvSpPr>
        <p:spPr>
          <a:xfrm>
            <a:off x="4582666" y="139089"/>
            <a:ext cx="2156461" cy="5329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 u="sng" kern="100" dirty="0">
                <a:latin typeface="Endzone Sans Bold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THE ROOTS</a:t>
            </a:r>
            <a:endParaRPr lang="en-US" sz="2800" b="1" u="sng" kern="100" dirty="0">
              <a:effectLst/>
              <a:latin typeface="Endzone Sans Bold" pitchFamily="50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34877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SDCFOA (@SDCFOA) / X">
            <a:extLst>
              <a:ext uri="{FF2B5EF4-FFF2-40B4-BE49-F238E27FC236}">
                <a16:creationId xmlns:a16="http://schemas.microsoft.com/office/drawing/2014/main" id="{07AA01F8-CA76-DAFA-A781-F2062B956B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1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1740AAE-3E94-A5FB-3CEB-FABFBB3B651F}"/>
              </a:ext>
            </a:extLst>
          </p:cNvPr>
          <p:cNvSpPr txBox="1"/>
          <p:nvPr/>
        </p:nvSpPr>
        <p:spPr>
          <a:xfrm>
            <a:off x="243839" y="2721105"/>
            <a:ext cx="11210543" cy="10023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2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6000" kern="100" dirty="0">
                <a:effectLst/>
                <a:highlight>
                  <a:srgbClr val="FFFF00"/>
                </a:highlight>
                <a:latin typeface="Endzone Sans Bold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Be a Fiduciary of the Game</a:t>
            </a:r>
            <a:endParaRPr lang="en-US" sz="2500" b="1" kern="100" dirty="0">
              <a:effectLst/>
              <a:latin typeface="Endzone Sans Bold" pitchFamily="50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83068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317</Words>
  <Application>Microsoft Office PowerPoint</Application>
  <PresentationFormat>Widescreen</PresentationFormat>
  <Paragraphs>64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Aptos</vt:lpstr>
      <vt:lpstr>Aptos Display</vt:lpstr>
      <vt:lpstr>Arial</vt:lpstr>
      <vt:lpstr>Courier New</vt:lpstr>
      <vt:lpstr>Endzone Sans Bold</vt:lpstr>
      <vt:lpstr>Endzone Sans Light</vt:lpstr>
      <vt:lpstr>Symbol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DeFelice, Garth</dc:creator>
  <cp:lastModifiedBy>Donald Carey</cp:lastModifiedBy>
  <cp:revision>2</cp:revision>
  <dcterms:created xsi:type="dcterms:W3CDTF">2024-09-17T22:38:25Z</dcterms:created>
  <dcterms:modified xsi:type="dcterms:W3CDTF">2024-09-19T19:17:16Z</dcterms:modified>
</cp:coreProperties>
</file>