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68" r:id="rId2"/>
    <p:sldId id="369" r:id="rId3"/>
    <p:sldId id="371" r:id="rId4"/>
    <p:sldId id="372" r:id="rId5"/>
    <p:sldId id="373" r:id="rId6"/>
    <p:sldId id="374" r:id="rId7"/>
    <p:sldId id="375" r:id="rId8"/>
    <p:sldId id="376" r:id="rId9"/>
    <p:sldId id="377" r:id="rId10"/>
    <p:sldId id="378" r:id="rId11"/>
    <p:sldId id="379" r:id="rId12"/>
    <p:sldId id="380" r:id="rId13"/>
    <p:sldId id="381" r:id="rId14"/>
    <p:sldId id="382" r:id="rId15"/>
    <p:sldId id="3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9307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43472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86013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05802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1588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30540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67398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58630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15129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42087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22644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5401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43488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59413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17271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38891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4/17/2021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07135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4/17/2021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837816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CDD0AD-5E31-4A77-8958-A8592B69A032}"/>
              </a:ext>
            </a:extLst>
          </p:cNvPr>
          <p:cNvSpPr/>
          <p:nvPr/>
        </p:nvSpPr>
        <p:spPr>
          <a:xfrm>
            <a:off x="830011" y="1488234"/>
            <a:ext cx="10531977" cy="295465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The following fouls have special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enforcement provisions and options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for the offended team: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3" name="Rectangle 2">
            <a:extLst>
              <a:ext uri="{FF2B5EF4-FFF2-40B4-BE49-F238E27FC236}">
                <a16:creationId xmlns:a16="http://schemas.microsoft.com/office/drawing/2014/main" id="{7D00A507-04A8-450B-B59F-661063D59FEB}"/>
              </a:ext>
            </a:extLst>
          </p:cNvPr>
          <p:cNvSpPr/>
          <p:nvPr/>
        </p:nvSpPr>
        <p:spPr>
          <a:xfrm>
            <a:off x="599713" y="323281"/>
            <a:ext cx="10992571"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00"/>
                </a:solidFill>
                <a:effectLst/>
                <a:uLnTx/>
                <a:uFillTx/>
                <a:latin typeface="Trebuchet MS" panose="020B0603020202020204" pitchFamily="34" charset="0"/>
                <a:ea typeface="+mn-ea"/>
                <a:cs typeface="+mn-cs"/>
              </a:rPr>
              <a:t>SPECIAL ENFORCEMENT RULES</a:t>
            </a:r>
          </a:p>
        </p:txBody>
      </p:sp>
    </p:spTree>
    <p:extLst>
      <p:ext uri="{BB962C8B-B14F-4D97-AF65-F5344CB8AC3E}">
        <p14:creationId xmlns:p14="http://schemas.microsoft.com/office/powerpoint/2010/main" val="543967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00A507-04A8-450B-B59F-661063D59FEB}"/>
              </a:ext>
            </a:extLst>
          </p:cNvPr>
          <p:cNvSpPr/>
          <p:nvPr/>
        </p:nvSpPr>
        <p:spPr>
          <a:xfrm>
            <a:off x="599713" y="323281"/>
            <a:ext cx="10992571"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00"/>
                </a:solidFill>
                <a:effectLst/>
                <a:uLnTx/>
                <a:uFillTx/>
                <a:latin typeface="Trebuchet MS" panose="020B0603020202020204" pitchFamily="34" charset="0"/>
                <a:ea typeface="+mn-ea"/>
                <a:cs typeface="+mn-cs"/>
              </a:rPr>
              <a:t>SPECIAL ENFORCEMENT RULES</a:t>
            </a:r>
          </a:p>
        </p:txBody>
      </p:sp>
      <p:sp>
        <p:nvSpPr>
          <p:cNvPr id="4" name="Rectangle 3">
            <a:extLst>
              <a:ext uri="{FF2B5EF4-FFF2-40B4-BE49-F238E27FC236}">
                <a16:creationId xmlns:a16="http://schemas.microsoft.com/office/drawing/2014/main" id="{830FBFA6-2FE6-479A-9B07-07A40DFFD9E6}"/>
              </a:ext>
            </a:extLst>
          </p:cNvPr>
          <p:cNvSpPr/>
          <p:nvPr/>
        </p:nvSpPr>
        <p:spPr>
          <a:xfrm>
            <a:off x="599712" y="1834936"/>
            <a:ext cx="10992570" cy="378565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Roughing the passer is enforced 15 yards and first down from the dead-ball spot when the dead-ball spot is beyond the neutral zone and there has been no change of team possession.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Otherwise 15 yards from the previous spot.</a:t>
            </a:r>
          </a:p>
        </p:txBody>
      </p:sp>
    </p:spTree>
    <p:extLst>
      <p:ext uri="{BB962C8B-B14F-4D97-AF65-F5344CB8AC3E}">
        <p14:creationId xmlns:p14="http://schemas.microsoft.com/office/powerpoint/2010/main" val="3741503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00A507-04A8-450B-B59F-661063D59FEB}"/>
              </a:ext>
            </a:extLst>
          </p:cNvPr>
          <p:cNvSpPr/>
          <p:nvPr/>
        </p:nvSpPr>
        <p:spPr>
          <a:xfrm>
            <a:off x="599713" y="323281"/>
            <a:ext cx="10992571"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00"/>
                </a:solidFill>
                <a:effectLst/>
                <a:uLnTx/>
                <a:uFillTx/>
                <a:latin typeface="Trebuchet MS" panose="020B0603020202020204" pitchFamily="34" charset="0"/>
                <a:ea typeface="+mn-ea"/>
                <a:cs typeface="+mn-cs"/>
              </a:rPr>
              <a:t>SPECIAL ENFORCEMENT RULES</a:t>
            </a:r>
          </a:p>
        </p:txBody>
      </p:sp>
      <p:sp>
        <p:nvSpPr>
          <p:cNvPr id="4" name="Rectangle 3">
            <a:extLst>
              <a:ext uri="{FF2B5EF4-FFF2-40B4-BE49-F238E27FC236}">
                <a16:creationId xmlns:a16="http://schemas.microsoft.com/office/drawing/2014/main" id="{830FBFA6-2FE6-479A-9B07-07A40DFFD9E6}"/>
              </a:ext>
            </a:extLst>
          </p:cNvPr>
          <p:cNvSpPr/>
          <p:nvPr/>
        </p:nvSpPr>
        <p:spPr>
          <a:xfrm>
            <a:off x="599712" y="1834936"/>
            <a:ext cx="10992570"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Running into the kicker is enforced 5 yards from the previous spot. </a:t>
            </a:r>
          </a:p>
        </p:txBody>
      </p:sp>
    </p:spTree>
    <p:extLst>
      <p:ext uri="{BB962C8B-B14F-4D97-AF65-F5344CB8AC3E}">
        <p14:creationId xmlns:p14="http://schemas.microsoft.com/office/powerpoint/2010/main" val="1352279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00A507-04A8-450B-B59F-661063D59FEB}"/>
              </a:ext>
            </a:extLst>
          </p:cNvPr>
          <p:cNvSpPr/>
          <p:nvPr/>
        </p:nvSpPr>
        <p:spPr>
          <a:xfrm>
            <a:off x="599713" y="323281"/>
            <a:ext cx="10992571"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00"/>
                </a:solidFill>
                <a:effectLst/>
                <a:uLnTx/>
                <a:uFillTx/>
                <a:latin typeface="Trebuchet MS" panose="020B0603020202020204" pitchFamily="34" charset="0"/>
                <a:ea typeface="+mn-ea"/>
                <a:cs typeface="+mn-cs"/>
              </a:rPr>
              <a:t>SPECIAL ENFORCEMENT RULES</a:t>
            </a:r>
          </a:p>
        </p:txBody>
      </p:sp>
      <p:sp>
        <p:nvSpPr>
          <p:cNvPr id="4" name="Rectangle 3">
            <a:extLst>
              <a:ext uri="{FF2B5EF4-FFF2-40B4-BE49-F238E27FC236}">
                <a16:creationId xmlns:a16="http://schemas.microsoft.com/office/drawing/2014/main" id="{830FBFA6-2FE6-479A-9B07-07A40DFFD9E6}"/>
              </a:ext>
            </a:extLst>
          </p:cNvPr>
          <p:cNvSpPr/>
          <p:nvPr/>
        </p:nvSpPr>
        <p:spPr>
          <a:xfrm>
            <a:off x="599712" y="1834936"/>
            <a:ext cx="10992570" cy="403187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Fouls by K during a free or scrimmage kick down prior to the end of the kick.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The basic spot may, at the option of the offended team, be the succeeding spot for fouls by K during a free or scrimmage kick when R has the ball at the end of the down. </a:t>
            </a:r>
          </a:p>
        </p:txBody>
      </p:sp>
    </p:spTree>
    <p:extLst>
      <p:ext uri="{BB962C8B-B14F-4D97-AF65-F5344CB8AC3E}">
        <p14:creationId xmlns:p14="http://schemas.microsoft.com/office/powerpoint/2010/main" val="3896001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00A507-04A8-450B-B59F-661063D59FEB}"/>
              </a:ext>
            </a:extLst>
          </p:cNvPr>
          <p:cNvSpPr/>
          <p:nvPr/>
        </p:nvSpPr>
        <p:spPr>
          <a:xfrm>
            <a:off x="599713" y="323281"/>
            <a:ext cx="10992571"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00"/>
                </a:solidFill>
                <a:effectLst/>
                <a:uLnTx/>
                <a:uFillTx/>
                <a:latin typeface="Trebuchet MS" panose="020B0603020202020204" pitchFamily="34" charset="0"/>
                <a:ea typeface="+mn-ea"/>
                <a:cs typeface="+mn-cs"/>
              </a:rPr>
              <a:t>SPECIAL ENFORCEMENT RULES</a:t>
            </a:r>
          </a:p>
        </p:txBody>
      </p:sp>
      <p:sp>
        <p:nvSpPr>
          <p:cNvPr id="4" name="Rectangle 3">
            <a:extLst>
              <a:ext uri="{FF2B5EF4-FFF2-40B4-BE49-F238E27FC236}">
                <a16:creationId xmlns:a16="http://schemas.microsoft.com/office/drawing/2014/main" id="{830FBFA6-2FE6-479A-9B07-07A40DFFD9E6}"/>
              </a:ext>
            </a:extLst>
          </p:cNvPr>
          <p:cNvSpPr/>
          <p:nvPr/>
        </p:nvSpPr>
        <p:spPr>
          <a:xfrm>
            <a:off x="599712" y="1834936"/>
            <a:ext cx="10992570" cy="19389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The enforcement spot for any foul by the defense is the goal line when the run ends in the end zone and would result in a safety.</a:t>
            </a:r>
          </a:p>
        </p:txBody>
      </p:sp>
    </p:spTree>
    <p:extLst>
      <p:ext uri="{BB962C8B-B14F-4D97-AF65-F5344CB8AC3E}">
        <p14:creationId xmlns:p14="http://schemas.microsoft.com/office/powerpoint/2010/main" val="3996952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00A507-04A8-450B-B59F-661063D59FEB}"/>
              </a:ext>
            </a:extLst>
          </p:cNvPr>
          <p:cNvSpPr/>
          <p:nvPr/>
        </p:nvSpPr>
        <p:spPr>
          <a:xfrm>
            <a:off x="599713" y="323281"/>
            <a:ext cx="10992571"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00"/>
                </a:solidFill>
                <a:effectLst/>
                <a:uLnTx/>
                <a:uFillTx/>
                <a:latin typeface="Trebuchet MS" panose="020B0603020202020204" pitchFamily="34" charset="0"/>
                <a:ea typeface="+mn-ea"/>
                <a:cs typeface="+mn-cs"/>
              </a:rPr>
              <a:t>SPECIAL ENFORCEMENT RULES</a:t>
            </a:r>
          </a:p>
        </p:txBody>
      </p:sp>
      <p:sp>
        <p:nvSpPr>
          <p:cNvPr id="4" name="Rectangle 3">
            <a:extLst>
              <a:ext uri="{FF2B5EF4-FFF2-40B4-BE49-F238E27FC236}">
                <a16:creationId xmlns:a16="http://schemas.microsoft.com/office/drawing/2014/main" id="{830FBFA6-2FE6-479A-9B07-07A40DFFD9E6}"/>
              </a:ext>
            </a:extLst>
          </p:cNvPr>
          <p:cNvSpPr/>
          <p:nvPr/>
        </p:nvSpPr>
        <p:spPr>
          <a:xfrm>
            <a:off x="599712" y="1834936"/>
            <a:ext cx="10992570" cy="31700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The score is nullified if the penalty is accepted for a foul, other than nonplayer or unsportsmanlike, by team A which occurs during a down resulting in a successful try, field goal or touchdown.</a:t>
            </a:r>
          </a:p>
        </p:txBody>
      </p:sp>
    </p:spTree>
    <p:extLst>
      <p:ext uri="{BB962C8B-B14F-4D97-AF65-F5344CB8AC3E}">
        <p14:creationId xmlns:p14="http://schemas.microsoft.com/office/powerpoint/2010/main" val="846848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00A507-04A8-450B-B59F-661063D59FEB}"/>
              </a:ext>
            </a:extLst>
          </p:cNvPr>
          <p:cNvSpPr/>
          <p:nvPr/>
        </p:nvSpPr>
        <p:spPr>
          <a:xfrm>
            <a:off x="599713" y="323281"/>
            <a:ext cx="10992571"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00"/>
                </a:solidFill>
                <a:effectLst/>
                <a:uLnTx/>
                <a:uFillTx/>
                <a:latin typeface="Trebuchet MS" panose="020B0603020202020204" pitchFamily="34" charset="0"/>
                <a:ea typeface="+mn-ea"/>
                <a:cs typeface="+mn-cs"/>
              </a:rPr>
              <a:t>SPECIAL ENFORCEMENT RULES</a:t>
            </a:r>
          </a:p>
        </p:txBody>
      </p:sp>
      <p:sp>
        <p:nvSpPr>
          <p:cNvPr id="4" name="Rectangle 3">
            <a:extLst>
              <a:ext uri="{FF2B5EF4-FFF2-40B4-BE49-F238E27FC236}">
                <a16:creationId xmlns:a16="http://schemas.microsoft.com/office/drawing/2014/main" id="{830FBFA6-2FE6-479A-9B07-07A40DFFD9E6}"/>
              </a:ext>
            </a:extLst>
          </p:cNvPr>
          <p:cNvSpPr/>
          <p:nvPr/>
        </p:nvSpPr>
        <p:spPr>
          <a:xfrm>
            <a:off x="599712" y="1834936"/>
            <a:ext cx="10992570" cy="31700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If the offensive team throws an illegal forward pass from its end zone or commits any other foul for which the penalty is accepted and measurement is from on or behind its goal line, it is a safety.</a:t>
            </a:r>
          </a:p>
        </p:txBody>
      </p:sp>
    </p:spTree>
    <p:extLst>
      <p:ext uri="{BB962C8B-B14F-4D97-AF65-F5344CB8AC3E}">
        <p14:creationId xmlns:p14="http://schemas.microsoft.com/office/powerpoint/2010/main" val="184072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CDD0AD-5E31-4A77-8958-A8592B69A032}"/>
              </a:ext>
            </a:extLst>
          </p:cNvPr>
          <p:cNvSpPr/>
          <p:nvPr/>
        </p:nvSpPr>
        <p:spPr>
          <a:xfrm>
            <a:off x="599713" y="1413589"/>
            <a:ext cx="10531977" cy="104644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Free kick out of bounds untouched by R</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3" name="Rectangle 2">
            <a:extLst>
              <a:ext uri="{FF2B5EF4-FFF2-40B4-BE49-F238E27FC236}">
                <a16:creationId xmlns:a16="http://schemas.microsoft.com/office/drawing/2014/main" id="{7D00A507-04A8-450B-B59F-661063D59FEB}"/>
              </a:ext>
            </a:extLst>
          </p:cNvPr>
          <p:cNvSpPr/>
          <p:nvPr/>
        </p:nvSpPr>
        <p:spPr>
          <a:xfrm>
            <a:off x="599713" y="323281"/>
            <a:ext cx="10992571"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00"/>
                </a:solidFill>
                <a:effectLst/>
                <a:uLnTx/>
                <a:uFillTx/>
                <a:latin typeface="Trebuchet MS" panose="020B0603020202020204" pitchFamily="34" charset="0"/>
                <a:ea typeface="+mn-ea"/>
                <a:cs typeface="+mn-cs"/>
              </a:rPr>
              <a:t>SPECIAL ENFORCEMENT RULES</a:t>
            </a:r>
          </a:p>
        </p:txBody>
      </p:sp>
      <p:sp>
        <p:nvSpPr>
          <p:cNvPr id="2" name="Rectangle 1">
            <a:extLst>
              <a:ext uri="{FF2B5EF4-FFF2-40B4-BE49-F238E27FC236}">
                <a16:creationId xmlns:a16="http://schemas.microsoft.com/office/drawing/2014/main" id="{86B0831F-E3EC-42C7-A915-A55352BED617}"/>
              </a:ext>
            </a:extLst>
          </p:cNvPr>
          <p:cNvSpPr/>
          <p:nvPr/>
        </p:nvSpPr>
        <p:spPr>
          <a:xfrm>
            <a:off x="599713" y="2253321"/>
            <a:ext cx="10887203" cy="38164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Times New Roman" panose="02020603050405020304" pitchFamily="18" charset="0"/>
                <a:cs typeface="+mn-cs"/>
              </a:rPr>
              <a:t>Options: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Trebuchet MS" panose="020B0603020202020204" pitchFamily="34" charset="0"/>
              <a:ea typeface="Times New Roman" panose="02020603050405020304" pitchFamily="18" charset="0"/>
              <a:cs typeface="+mn-cs"/>
            </a:endParaRPr>
          </a:p>
          <a:p>
            <a:pPr marL="514350" marR="0" lvl="0" indent="-514350" algn="l" defTabSz="457200" rtl="0" eaLnBrk="1" fontAlgn="auto" latinLnBrk="0" hangingPunct="1">
              <a:lnSpc>
                <a:spcPct val="100000"/>
              </a:lnSpc>
              <a:spcBef>
                <a:spcPts val="0"/>
              </a:spcBef>
              <a:spcAft>
                <a:spcPts val="0"/>
              </a:spcAft>
              <a:buClrTx/>
              <a:buSzTx/>
              <a:buFontTx/>
              <a:buAutoNum type="arabicParen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Times New Roman" panose="02020603050405020304" pitchFamily="18" charset="0"/>
                <a:cs typeface="+mn-cs"/>
              </a:rPr>
              <a:t>5-yard penalty from the previous spot and re-kick</a:t>
            </a:r>
          </a:p>
          <a:p>
            <a:pPr marL="514350" marR="0" lvl="0" indent="-514350" algn="l" defTabSz="457200" rtl="0" eaLnBrk="1" fontAlgn="auto" latinLnBrk="0" hangingPunct="1">
              <a:lnSpc>
                <a:spcPct val="100000"/>
              </a:lnSpc>
              <a:spcBef>
                <a:spcPts val="0"/>
              </a:spcBef>
              <a:spcAft>
                <a:spcPts val="0"/>
              </a:spcAft>
              <a:buClrTx/>
              <a:buSzTx/>
              <a:buFontTx/>
              <a:buAutoNum type="arabicParenR"/>
              <a:tabLst/>
              <a:defRPr/>
            </a:pPr>
            <a:endParaRPr kumimoji="0" lang="en-US" sz="1200" b="0" i="0" u="none" strike="noStrike" kern="1200" cap="none" spc="0" normalizeH="0" baseline="0" noProof="0" dirty="0">
              <a:ln>
                <a:noFill/>
              </a:ln>
              <a:solidFill>
                <a:prstClr val="white"/>
              </a:solidFill>
              <a:effectLst/>
              <a:uLnTx/>
              <a:uFillTx/>
              <a:latin typeface="Trebuchet MS" panose="020B0603020202020204" pitchFamily="34" charset="0"/>
              <a:ea typeface="Times New Roman" panose="02020603050405020304" pitchFamily="18" charset="0"/>
              <a:cs typeface="+mn-cs"/>
            </a:endParaRPr>
          </a:p>
          <a:p>
            <a:pPr marL="514350" marR="0" lvl="0" indent="-514350" algn="l" defTabSz="457200" rtl="0" eaLnBrk="1" fontAlgn="auto" latinLnBrk="0" hangingPunct="1">
              <a:lnSpc>
                <a:spcPct val="100000"/>
              </a:lnSpc>
              <a:spcBef>
                <a:spcPts val="0"/>
              </a:spcBef>
              <a:spcAft>
                <a:spcPts val="0"/>
              </a:spcAft>
              <a:buClrTx/>
              <a:buSzTx/>
              <a:buFontTx/>
              <a:buAutoNum type="arabicParen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Times New Roman" panose="02020603050405020304" pitchFamily="18" charset="0"/>
                <a:cs typeface="+mn-cs"/>
              </a:rPr>
              <a:t>5-yard penalty from the succeeding spot</a:t>
            </a:r>
          </a:p>
          <a:p>
            <a:pPr marL="514350" marR="0" lvl="0" indent="-514350" algn="l" defTabSz="457200" rtl="0" eaLnBrk="1" fontAlgn="auto" latinLnBrk="0" hangingPunct="1">
              <a:lnSpc>
                <a:spcPct val="100000"/>
              </a:lnSpc>
              <a:spcBef>
                <a:spcPts val="0"/>
              </a:spcBef>
              <a:spcAft>
                <a:spcPts val="0"/>
              </a:spcAft>
              <a:buClrTx/>
              <a:buSzTx/>
              <a:buFontTx/>
              <a:buAutoNum type="arabicParenR"/>
              <a:tabLst/>
              <a:defRPr/>
            </a:pPr>
            <a:endParaRPr kumimoji="0" lang="en-US" sz="1200" b="0" i="0" u="none" strike="noStrike" kern="1200" cap="none" spc="0" normalizeH="0" baseline="0" noProof="0" dirty="0">
              <a:ln>
                <a:noFill/>
              </a:ln>
              <a:solidFill>
                <a:prstClr val="white"/>
              </a:solidFill>
              <a:effectLst/>
              <a:uLnTx/>
              <a:uFillTx/>
              <a:latin typeface="Trebuchet MS" panose="020B0603020202020204" pitchFamily="34" charset="0"/>
              <a:ea typeface="Times New Roman" panose="02020603050405020304" pitchFamily="18" charset="0"/>
              <a:cs typeface="+mn-cs"/>
            </a:endParaRPr>
          </a:p>
          <a:p>
            <a:pPr marL="514350" marR="0" lvl="0" indent="-514350" algn="l" defTabSz="457200" rtl="0" eaLnBrk="1" fontAlgn="auto" latinLnBrk="0" hangingPunct="1">
              <a:lnSpc>
                <a:spcPct val="100000"/>
              </a:lnSpc>
              <a:spcBef>
                <a:spcPts val="0"/>
              </a:spcBef>
              <a:spcAft>
                <a:spcPts val="0"/>
              </a:spcAft>
              <a:buClrTx/>
              <a:buSzTx/>
              <a:buFontTx/>
              <a:buAutoNum type="arabicParen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Times New Roman" panose="02020603050405020304" pitchFamily="18" charset="0"/>
                <a:cs typeface="+mn-cs"/>
              </a:rPr>
              <a:t>R ball 25 yards from the previous spot</a:t>
            </a:r>
          </a:p>
          <a:p>
            <a:pPr marL="514350" marR="0" lvl="0" indent="-514350" algn="l" defTabSz="457200" rtl="0" eaLnBrk="1" fontAlgn="auto" latinLnBrk="0" hangingPunct="1">
              <a:lnSpc>
                <a:spcPct val="100000"/>
              </a:lnSpc>
              <a:spcBef>
                <a:spcPts val="0"/>
              </a:spcBef>
              <a:spcAft>
                <a:spcPts val="0"/>
              </a:spcAft>
              <a:buClrTx/>
              <a:buSzTx/>
              <a:buFontTx/>
              <a:buAutoNum type="arabicParenR"/>
              <a:tabLst/>
              <a:defRPr/>
            </a:pPr>
            <a:endParaRPr kumimoji="0" lang="en-US" sz="1200" b="0" i="0" u="none" strike="noStrike" kern="1200" cap="none" spc="0" normalizeH="0" baseline="0" noProof="0" dirty="0">
              <a:ln>
                <a:noFill/>
              </a:ln>
              <a:solidFill>
                <a:prstClr val="white"/>
              </a:solidFill>
              <a:effectLst/>
              <a:uLnTx/>
              <a:uFillTx/>
              <a:latin typeface="Trebuchet MS" panose="020B0603020202020204" pitchFamily="34" charset="0"/>
              <a:ea typeface="Times New Roman" panose="02020603050405020304" pitchFamily="18" charset="0"/>
              <a:cs typeface="+mn-cs"/>
            </a:endParaRPr>
          </a:p>
          <a:p>
            <a:pPr marL="514350" marR="0" lvl="0" indent="-514350" algn="l" defTabSz="457200" rtl="0" eaLnBrk="1" fontAlgn="auto" latinLnBrk="0" hangingPunct="1">
              <a:lnSpc>
                <a:spcPct val="100000"/>
              </a:lnSpc>
              <a:spcBef>
                <a:spcPts val="0"/>
              </a:spcBef>
              <a:spcAft>
                <a:spcPts val="0"/>
              </a:spcAft>
              <a:buClrTx/>
              <a:buSzTx/>
              <a:buFontTx/>
              <a:buAutoNum type="arabicParen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Times New Roman" panose="02020603050405020304" pitchFamily="18" charset="0"/>
                <a:cs typeface="+mn-cs"/>
              </a:rPr>
              <a:t>Decline the penalty and put the ball in play at the inbounds spot.</a:t>
            </a:r>
            <a:endParaRPr kumimoji="0" lang="en-US" sz="3200" b="0" i="0" u="none" strike="noStrike" kern="50" cap="none" spc="0" normalizeH="0" baseline="0" noProof="0" dirty="0">
              <a:ln>
                <a:noFill/>
              </a:ln>
              <a:solidFill>
                <a:prstClr val="white"/>
              </a:solidFill>
              <a:effectLst/>
              <a:uLnTx/>
              <a:uFillTx/>
              <a:latin typeface="Trebuchet MS" panose="020B0603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456333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CDD0AD-5E31-4A77-8958-A8592B69A032}"/>
              </a:ext>
            </a:extLst>
          </p:cNvPr>
          <p:cNvSpPr/>
          <p:nvPr/>
        </p:nvSpPr>
        <p:spPr>
          <a:xfrm>
            <a:off x="599713" y="1413589"/>
            <a:ext cx="10531977" cy="104644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Kick-catching interference</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3" name="Rectangle 2">
            <a:extLst>
              <a:ext uri="{FF2B5EF4-FFF2-40B4-BE49-F238E27FC236}">
                <a16:creationId xmlns:a16="http://schemas.microsoft.com/office/drawing/2014/main" id="{7D00A507-04A8-450B-B59F-661063D59FEB}"/>
              </a:ext>
            </a:extLst>
          </p:cNvPr>
          <p:cNvSpPr/>
          <p:nvPr/>
        </p:nvSpPr>
        <p:spPr>
          <a:xfrm>
            <a:off x="599713" y="323281"/>
            <a:ext cx="10992571"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00"/>
                </a:solidFill>
                <a:effectLst/>
                <a:uLnTx/>
                <a:uFillTx/>
                <a:latin typeface="Trebuchet MS" panose="020B0603020202020204" pitchFamily="34" charset="0"/>
                <a:ea typeface="+mn-ea"/>
                <a:cs typeface="+mn-cs"/>
              </a:rPr>
              <a:t>SPECIAL ENFORCEMENT RULES</a:t>
            </a:r>
          </a:p>
        </p:txBody>
      </p:sp>
      <p:sp>
        <p:nvSpPr>
          <p:cNvPr id="2" name="Rectangle 1">
            <a:extLst>
              <a:ext uri="{FF2B5EF4-FFF2-40B4-BE49-F238E27FC236}">
                <a16:creationId xmlns:a16="http://schemas.microsoft.com/office/drawing/2014/main" id="{86B0831F-E3EC-42C7-A915-A55352BED617}"/>
              </a:ext>
            </a:extLst>
          </p:cNvPr>
          <p:cNvSpPr/>
          <p:nvPr/>
        </p:nvSpPr>
        <p:spPr>
          <a:xfrm>
            <a:off x="599713" y="2253321"/>
            <a:ext cx="10887203" cy="375487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Times New Roman" panose="02020603050405020304" pitchFamily="18" charset="0"/>
                <a:cs typeface="+mn-cs"/>
              </a:rPr>
              <a:t>Options: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Trebuchet MS" panose="020B0603020202020204" pitchFamily="34" charset="0"/>
              <a:ea typeface="Times New Roman" panose="02020603050405020304" pitchFamily="18" charset="0"/>
              <a:cs typeface="+mn-cs"/>
            </a:endParaRPr>
          </a:p>
          <a:p>
            <a:pPr marL="514350" marR="0" lvl="0" indent="-514350" algn="l" defTabSz="457200" rtl="0" eaLnBrk="1" fontAlgn="auto" latinLnBrk="0" hangingPunct="1">
              <a:lnSpc>
                <a:spcPct val="100000"/>
              </a:lnSpc>
              <a:spcBef>
                <a:spcPts val="0"/>
              </a:spcBef>
              <a:spcAft>
                <a:spcPts val="0"/>
              </a:spcAft>
              <a:buClrTx/>
              <a:buSzTx/>
              <a:buFontTx/>
              <a:buAutoNum type="arabicParen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Accept the result of the play</a:t>
            </a:r>
          </a:p>
          <a:p>
            <a:pPr marL="514350" marR="0" lvl="0" indent="-514350" algn="l" defTabSz="457200" rtl="0" eaLnBrk="1" fontAlgn="auto" latinLnBrk="0" hangingPunct="1">
              <a:lnSpc>
                <a:spcPct val="100000"/>
              </a:lnSpc>
              <a:spcBef>
                <a:spcPts val="0"/>
              </a:spcBef>
              <a:spcAft>
                <a:spcPts val="0"/>
              </a:spcAft>
              <a:buClrTx/>
              <a:buSzTx/>
              <a:buFontTx/>
              <a:buAutoNum type="arabicParenR"/>
              <a:tabLst/>
              <a:defRPr/>
            </a:pPr>
            <a:endParaRPr kumimoji="0" lang="en-US" sz="16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514350" marR="0" lvl="0" indent="-514350" algn="l" defTabSz="457200" rtl="0" eaLnBrk="1" fontAlgn="auto" latinLnBrk="0" hangingPunct="1">
              <a:lnSpc>
                <a:spcPct val="100000"/>
              </a:lnSpc>
              <a:spcBef>
                <a:spcPts val="0"/>
              </a:spcBef>
              <a:spcAft>
                <a:spcPts val="0"/>
              </a:spcAft>
              <a:buClrTx/>
              <a:buSzTx/>
              <a:buFontTx/>
              <a:buAutoNum type="arabicParen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Accept awarded fair catch after a 15-yard penalty from the spot of the foul</a:t>
            </a:r>
          </a:p>
          <a:p>
            <a:pPr marL="514350" marR="0" lvl="0" indent="-514350" algn="l" defTabSz="457200" rtl="0" eaLnBrk="1" fontAlgn="auto" latinLnBrk="0" hangingPunct="1">
              <a:lnSpc>
                <a:spcPct val="100000"/>
              </a:lnSpc>
              <a:spcBef>
                <a:spcPts val="0"/>
              </a:spcBef>
              <a:spcAft>
                <a:spcPts val="0"/>
              </a:spcAft>
              <a:buClrTx/>
              <a:buSzTx/>
              <a:buFontTx/>
              <a:buAutoNum type="arabicParenR"/>
              <a:tabLst/>
              <a:defRPr/>
            </a:pPr>
            <a:endParaRPr kumimoji="0" lang="en-US" sz="16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514350" marR="0" lvl="0" indent="-514350" algn="l" defTabSz="457200" rtl="0" eaLnBrk="1" fontAlgn="auto" latinLnBrk="0" hangingPunct="1">
              <a:lnSpc>
                <a:spcPct val="100000"/>
              </a:lnSpc>
              <a:spcBef>
                <a:spcPts val="0"/>
              </a:spcBef>
              <a:spcAft>
                <a:spcPts val="0"/>
              </a:spcAft>
              <a:buClrTx/>
              <a:buSzTx/>
              <a:buFontTx/>
              <a:buAutoNum type="arabicParen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15-yard penalty from the previous spot and replay the down. </a:t>
            </a:r>
          </a:p>
        </p:txBody>
      </p:sp>
    </p:spTree>
    <p:extLst>
      <p:ext uri="{BB962C8B-B14F-4D97-AF65-F5344CB8AC3E}">
        <p14:creationId xmlns:p14="http://schemas.microsoft.com/office/powerpoint/2010/main" val="4261065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CDD0AD-5E31-4A77-8958-A8592B69A032}"/>
              </a:ext>
            </a:extLst>
          </p:cNvPr>
          <p:cNvSpPr/>
          <p:nvPr/>
        </p:nvSpPr>
        <p:spPr>
          <a:xfrm>
            <a:off x="599713" y="1413589"/>
            <a:ext cx="10531977" cy="160043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Unfair acts – 15-yard penalties</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3" name="Rectangle 2">
            <a:extLst>
              <a:ext uri="{FF2B5EF4-FFF2-40B4-BE49-F238E27FC236}">
                <a16:creationId xmlns:a16="http://schemas.microsoft.com/office/drawing/2014/main" id="{7D00A507-04A8-450B-B59F-661063D59FEB}"/>
              </a:ext>
            </a:extLst>
          </p:cNvPr>
          <p:cNvSpPr/>
          <p:nvPr/>
        </p:nvSpPr>
        <p:spPr>
          <a:xfrm>
            <a:off x="599713" y="323281"/>
            <a:ext cx="10992571"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00"/>
                </a:solidFill>
                <a:effectLst/>
                <a:uLnTx/>
                <a:uFillTx/>
                <a:latin typeface="Trebuchet MS" panose="020B0603020202020204" pitchFamily="34" charset="0"/>
                <a:ea typeface="+mn-ea"/>
                <a:cs typeface="+mn-cs"/>
              </a:rPr>
              <a:t>SPECIAL ENFORCEMENT RULES</a:t>
            </a:r>
          </a:p>
        </p:txBody>
      </p:sp>
      <p:sp>
        <p:nvSpPr>
          <p:cNvPr id="2" name="Rectangle 1">
            <a:extLst>
              <a:ext uri="{FF2B5EF4-FFF2-40B4-BE49-F238E27FC236}">
                <a16:creationId xmlns:a16="http://schemas.microsoft.com/office/drawing/2014/main" id="{86B0831F-E3EC-42C7-A915-A55352BED617}"/>
              </a:ext>
            </a:extLst>
          </p:cNvPr>
          <p:cNvSpPr/>
          <p:nvPr/>
        </p:nvSpPr>
        <p:spPr>
          <a:xfrm>
            <a:off x="599713" y="2306075"/>
            <a:ext cx="10887203" cy="400109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Times New Roman" panose="02020603050405020304" pitchFamily="18" charset="0"/>
                <a:cs typeface="+mn-cs"/>
              </a:rPr>
              <a:t>Options: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pitchFamily="34" charset="0"/>
              <a:ea typeface="Times New Roman" panose="02020603050405020304" pitchFamily="18" charset="0"/>
              <a:cs typeface="+mn-cs"/>
            </a:endParaRPr>
          </a:p>
          <a:p>
            <a:pPr marL="514350" marR="0" lvl="0" indent="-514350" algn="l" defTabSz="457200" rtl="0" eaLnBrk="1" fontAlgn="auto" latinLnBrk="0" hangingPunct="1">
              <a:lnSpc>
                <a:spcPct val="100000"/>
              </a:lnSpc>
              <a:spcBef>
                <a:spcPts val="0"/>
              </a:spcBef>
              <a:spcAft>
                <a:spcPts val="0"/>
              </a:spcAft>
              <a:buClrTx/>
              <a:buSzTx/>
              <a:buFontTx/>
              <a:buAutoNum type="arabicParen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Referee enforces any penalty he feels equitable, including awarding of a score</a:t>
            </a:r>
          </a:p>
          <a:p>
            <a:pPr marL="514350" marR="0" lvl="0" indent="-514350" algn="l" defTabSz="457200" rtl="0" eaLnBrk="1" fontAlgn="auto" latinLnBrk="0" hangingPunct="1">
              <a:lnSpc>
                <a:spcPct val="100000"/>
              </a:lnSpc>
              <a:spcBef>
                <a:spcPts val="0"/>
              </a:spcBef>
              <a:spcAft>
                <a:spcPts val="0"/>
              </a:spcAft>
              <a:buClrTx/>
              <a:buSzTx/>
              <a:buFontTx/>
              <a:buAutoNum type="arabicParenR"/>
              <a:tabLst/>
              <a:defRPr/>
            </a:pPr>
            <a:endParaRPr kumimoji="0" lang="en-US" sz="16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2) Repeated fouls-the game may be forfeited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3) Hiding the ball under a jersey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4) Using an illegal kicking tee. </a:t>
            </a:r>
          </a:p>
        </p:txBody>
      </p:sp>
    </p:spTree>
    <p:extLst>
      <p:ext uri="{BB962C8B-B14F-4D97-AF65-F5344CB8AC3E}">
        <p14:creationId xmlns:p14="http://schemas.microsoft.com/office/powerpoint/2010/main" val="218917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CDD0AD-5E31-4A77-8958-A8592B69A032}"/>
              </a:ext>
            </a:extLst>
          </p:cNvPr>
          <p:cNvSpPr/>
          <p:nvPr/>
        </p:nvSpPr>
        <p:spPr>
          <a:xfrm>
            <a:off x="599713" y="1413589"/>
            <a:ext cx="10531977" cy="104644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Foul by the defense on a successful try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3" name="Rectangle 2">
            <a:extLst>
              <a:ext uri="{FF2B5EF4-FFF2-40B4-BE49-F238E27FC236}">
                <a16:creationId xmlns:a16="http://schemas.microsoft.com/office/drawing/2014/main" id="{7D00A507-04A8-450B-B59F-661063D59FEB}"/>
              </a:ext>
            </a:extLst>
          </p:cNvPr>
          <p:cNvSpPr/>
          <p:nvPr/>
        </p:nvSpPr>
        <p:spPr>
          <a:xfrm>
            <a:off x="599713" y="323281"/>
            <a:ext cx="10992571"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00"/>
                </a:solidFill>
                <a:effectLst/>
                <a:uLnTx/>
                <a:uFillTx/>
                <a:latin typeface="Trebuchet MS" panose="020B0603020202020204" pitchFamily="34" charset="0"/>
                <a:ea typeface="+mn-ea"/>
                <a:cs typeface="+mn-cs"/>
              </a:rPr>
              <a:t>SPECIAL ENFORCEMENT RULES</a:t>
            </a:r>
          </a:p>
        </p:txBody>
      </p:sp>
      <p:sp>
        <p:nvSpPr>
          <p:cNvPr id="2" name="Rectangle 1">
            <a:extLst>
              <a:ext uri="{FF2B5EF4-FFF2-40B4-BE49-F238E27FC236}">
                <a16:creationId xmlns:a16="http://schemas.microsoft.com/office/drawing/2014/main" id="{86B0831F-E3EC-42C7-A915-A55352BED617}"/>
              </a:ext>
            </a:extLst>
          </p:cNvPr>
          <p:cNvSpPr/>
          <p:nvPr/>
        </p:nvSpPr>
        <p:spPr>
          <a:xfrm>
            <a:off x="599713" y="2087463"/>
            <a:ext cx="10887203" cy="477053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Times New Roman" panose="02020603050405020304" pitchFamily="18" charset="0"/>
                <a:cs typeface="+mn-cs"/>
              </a:rPr>
              <a:t>Options: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Trebuchet MS" panose="020B0603020202020204" pitchFamily="34" charset="0"/>
              <a:ea typeface="Times New Roman" panose="02020603050405020304" pitchFamily="18" charset="0"/>
              <a:cs typeface="+mn-cs"/>
            </a:endParaRPr>
          </a:p>
          <a:p>
            <a:pPr marL="514350" marR="0" lvl="0" indent="-514350" algn="l" defTabSz="457200" rtl="0" eaLnBrk="1" fontAlgn="auto" latinLnBrk="0" hangingPunct="1">
              <a:lnSpc>
                <a:spcPct val="100000"/>
              </a:lnSpc>
              <a:spcBef>
                <a:spcPts val="0"/>
              </a:spcBef>
              <a:spcAft>
                <a:spcPts val="0"/>
              </a:spcAft>
              <a:buClrTx/>
              <a:buSzTx/>
              <a:buFontTx/>
              <a:buAutoNum type="arabicParen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Accept the penalty and replay the down after enforcement</a:t>
            </a:r>
          </a:p>
          <a:p>
            <a:pPr marL="514350" marR="0" lvl="0" indent="-514350" algn="l" defTabSz="457200" rtl="0" eaLnBrk="1" fontAlgn="auto" latinLnBrk="0" hangingPunct="1">
              <a:lnSpc>
                <a:spcPct val="100000"/>
              </a:lnSpc>
              <a:spcBef>
                <a:spcPts val="0"/>
              </a:spcBef>
              <a:spcAft>
                <a:spcPts val="0"/>
              </a:spcAft>
              <a:buClrTx/>
              <a:buSzTx/>
              <a:buFontTx/>
              <a:buAutoNum type="arabicParenR"/>
              <a:tabLst/>
              <a:defRPr/>
            </a:pPr>
            <a:endParaRPr kumimoji="0" lang="en-US" sz="16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514350" marR="0" lvl="0" indent="-514350" algn="l" defTabSz="457200" rtl="0" eaLnBrk="1" fontAlgn="auto" latinLnBrk="0" hangingPunct="1">
              <a:lnSpc>
                <a:spcPct val="100000"/>
              </a:lnSpc>
              <a:spcBef>
                <a:spcPts val="0"/>
              </a:spcBef>
              <a:spcAft>
                <a:spcPts val="0"/>
              </a:spcAft>
              <a:buClrTx/>
              <a:buSzTx/>
              <a:buFontTx/>
              <a:buAutoNum type="arabicParen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Accept the result of the play with enforcement from the succeeding spot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077866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CDD0AD-5E31-4A77-8958-A8592B69A032}"/>
              </a:ext>
            </a:extLst>
          </p:cNvPr>
          <p:cNvSpPr/>
          <p:nvPr/>
        </p:nvSpPr>
        <p:spPr>
          <a:xfrm>
            <a:off x="599713" y="1413589"/>
            <a:ext cx="10531977" cy="172354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Foul by the defense on a successful field goal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3" name="Rectangle 2">
            <a:extLst>
              <a:ext uri="{FF2B5EF4-FFF2-40B4-BE49-F238E27FC236}">
                <a16:creationId xmlns:a16="http://schemas.microsoft.com/office/drawing/2014/main" id="{7D00A507-04A8-450B-B59F-661063D59FEB}"/>
              </a:ext>
            </a:extLst>
          </p:cNvPr>
          <p:cNvSpPr/>
          <p:nvPr/>
        </p:nvSpPr>
        <p:spPr>
          <a:xfrm>
            <a:off x="599713" y="323281"/>
            <a:ext cx="10992571"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00"/>
                </a:solidFill>
                <a:effectLst/>
                <a:uLnTx/>
                <a:uFillTx/>
                <a:latin typeface="Trebuchet MS" panose="020B0603020202020204" pitchFamily="34" charset="0"/>
                <a:ea typeface="+mn-ea"/>
                <a:cs typeface="+mn-cs"/>
              </a:rPr>
              <a:t>SPECIAL ENFORCEMENT RULES</a:t>
            </a:r>
          </a:p>
        </p:txBody>
      </p:sp>
      <p:sp>
        <p:nvSpPr>
          <p:cNvPr id="4" name="Rectangle 3">
            <a:extLst>
              <a:ext uri="{FF2B5EF4-FFF2-40B4-BE49-F238E27FC236}">
                <a16:creationId xmlns:a16="http://schemas.microsoft.com/office/drawing/2014/main" id="{830FBFA6-2FE6-479A-9B07-07A40DFFD9E6}"/>
              </a:ext>
            </a:extLst>
          </p:cNvPr>
          <p:cNvSpPr/>
          <p:nvPr/>
        </p:nvSpPr>
        <p:spPr>
          <a:xfrm>
            <a:off x="599713" y="3137138"/>
            <a:ext cx="10992570" cy="329320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Times New Roman" panose="02020603050405020304" pitchFamily="18" charset="0"/>
                <a:cs typeface="+mn-cs"/>
              </a:rPr>
              <a:t>Options: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Times New Roman" panose="02020603050405020304" pitchFamily="18" charset="0"/>
              <a:cs typeface="+mn-cs"/>
            </a:endParaRPr>
          </a:p>
          <a:p>
            <a:pPr marL="514350" marR="0" lvl="0" indent="-514350" algn="l" defTabSz="457200" rtl="0" eaLnBrk="1" fontAlgn="auto" latinLnBrk="0" hangingPunct="1">
              <a:lnSpc>
                <a:spcPct val="100000"/>
              </a:lnSpc>
              <a:spcBef>
                <a:spcPts val="0"/>
              </a:spcBef>
              <a:spcAft>
                <a:spcPts val="0"/>
              </a:spcAft>
              <a:buClrTx/>
              <a:buSzTx/>
              <a:buFontTx/>
              <a:buAutoNum type="arabicParen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Accept the penalty and replay the down after enforcement</a:t>
            </a:r>
          </a:p>
          <a:p>
            <a:pPr marL="514350" marR="0" lvl="0" indent="-514350" algn="l" defTabSz="457200" rtl="0" eaLnBrk="1" fontAlgn="auto" latinLnBrk="0" hangingPunct="1">
              <a:lnSpc>
                <a:spcPct val="100000"/>
              </a:lnSpc>
              <a:spcBef>
                <a:spcPts val="0"/>
              </a:spcBef>
              <a:spcAft>
                <a:spcPts val="0"/>
              </a:spcAft>
              <a:buClrTx/>
              <a:buSzTx/>
              <a:buFontTx/>
              <a:buAutoNum type="arabicParenR"/>
              <a:tabLst/>
              <a:defRPr/>
            </a:pPr>
            <a:endParaRPr kumimoji="0" lang="en-US" sz="16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514350" marR="0" lvl="0" indent="-514350" algn="l" defTabSz="457200" rtl="0" eaLnBrk="1" fontAlgn="auto" latinLnBrk="0" hangingPunct="1">
              <a:lnSpc>
                <a:spcPct val="100000"/>
              </a:lnSpc>
              <a:spcBef>
                <a:spcPts val="0"/>
              </a:spcBef>
              <a:spcAft>
                <a:spcPts val="0"/>
              </a:spcAft>
              <a:buClrTx/>
              <a:buSzTx/>
              <a:buFontTx/>
              <a:buAutoNum type="arabicParen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Accept the result of the play with enforcement from the succeeding spot</a:t>
            </a:r>
          </a:p>
        </p:txBody>
      </p:sp>
    </p:spTree>
    <p:extLst>
      <p:ext uri="{BB962C8B-B14F-4D97-AF65-F5344CB8AC3E}">
        <p14:creationId xmlns:p14="http://schemas.microsoft.com/office/powerpoint/2010/main" val="1862092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CDD0AD-5E31-4A77-8958-A8592B69A032}"/>
              </a:ext>
            </a:extLst>
          </p:cNvPr>
          <p:cNvSpPr/>
          <p:nvPr/>
        </p:nvSpPr>
        <p:spPr>
          <a:xfrm>
            <a:off x="599713" y="1413589"/>
            <a:ext cx="10531977" cy="172354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Fouls that occur during or after a touchdown scoring play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3" name="Rectangle 2">
            <a:extLst>
              <a:ext uri="{FF2B5EF4-FFF2-40B4-BE49-F238E27FC236}">
                <a16:creationId xmlns:a16="http://schemas.microsoft.com/office/drawing/2014/main" id="{7D00A507-04A8-450B-B59F-661063D59FEB}"/>
              </a:ext>
            </a:extLst>
          </p:cNvPr>
          <p:cNvSpPr/>
          <p:nvPr/>
        </p:nvSpPr>
        <p:spPr>
          <a:xfrm>
            <a:off x="599713" y="323281"/>
            <a:ext cx="10992571"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00"/>
                </a:solidFill>
                <a:effectLst/>
                <a:uLnTx/>
                <a:uFillTx/>
                <a:latin typeface="Trebuchet MS" panose="020B0603020202020204" pitchFamily="34" charset="0"/>
                <a:ea typeface="+mn-ea"/>
                <a:cs typeface="+mn-cs"/>
              </a:rPr>
              <a:t>SPECIAL ENFORCEMENT RULES</a:t>
            </a:r>
          </a:p>
        </p:txBody>
      </p:sp>
      <p:sp>
        <p:nvSpPr>
          <p:cNvPr id="4" name="Rectangle 3">
            <a:extLst>
              <a:ext uri="{FF2B5EF4-FFF2-40B4-BE49-F238E27FC236}">
                <a16:creationId xmlns:a16="http://schemas.microsoft.com/office/drawing/2014/main" id="{830FBFA6-2FE6-479A-9B07-07A40DFFD9E6}"/>
              </a:ext>
            </a:extLst>
          </p:cNvPr>
          <p:cNvSpPr/>
          <p:nvPr/>
        </p:nvSpPr>
        <p:spPr>
          <a:xfrm>
            <a:off x="599713" y="3137138"/>
            <a:ext cx="10992570" cy="255454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Team A may accept the results of the play and choose enforcement of the penalty either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514350" marR="0" lvl="0" indent="-514350" algn="l" defTabSz="457200" rtl="0" eaLnBrk="1" fontAlgn="auto" latinLnBrk="0" hangingPunct="1">
              <a:lnSpc>
                <a:spcPct val="100000"/>
              </a:lnSpc>
              <a:spcBef>
                <a:spcPts val="0"/>
              </a:spcBef>
              <a:spcAft>
                <a:spcPts val="0"/>
              </a:spcAft>
              <a:buClrTx/>
              <a:buSzTx/>
              <a:buFontTx/>
              <a:buAutoNum type="arabicParen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On the try or </a:t>
            </a:r>
          </a:p>
          <a:p>
            <a:pPr marL="514350" marR="0" lvl="0" indent="-514350" algn="l" defTabSz="457200" rtl="0" eaLnBrk="1" fontAlgn="auto" latinLnBrk="0" hangingPunct="1">
              <a:lnSpc>
                <a:spcPct val="100000"/>
              </a:lnSpc>
              <a:spcBef>
                <a:spcPts val="0"/>
              </a:spcBef>
              <a:spcAft>
                <a:spcPts val="0"/>
              </a:spcAft>
              <a:buClrTx/>
              <a:buSzTx/>
              <a:buFontTx/>
              <a:buAutoNum type="arabicParenR"/>
              <a:tabLst/>
              <a:defRPr/>
            </a:pPr>
            <a:endParaRPr kumimoji="0" lang="en-US" sz="16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514350" marR="0" lvl="0" indent="-514350" algn="l" defTabSz="457200" rtl="0" eaLnBrk="1" fontAlgn="auto" latinLnBrk="0" hangingPunct="1">
              <a:lnSpc>
                <a:spcPct val="100000"/>
              </a:lnSpc>
              <a:spcBef>
                <a:spcPts val="0"/>
              </a:spcBef>
              <a:spcAft>
                <a:spcPts val="0"/>
              </a:spcAft>
              <a:buClrTx/>
              <a:buSzTx/>
              <a:buFontTx/>
              <a:buAutoNum type="arabicParen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On the subsequent kickoff</a:t>
            </a:r>
          </a:p>
        </p:txBody>
      </p:sp>
    </p:spTree>
    <p:extLst>
      <p:ext uri="{BB962C8B-B14F-4D97-AF65-F5344CB8AC3E}">
        <p14:creationId xmlns:p14="http://schemas.microsoft.com/office/powerpoint/2010/main" val="277907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CDD0AD-5E31-4A77-8958-A8592B69A032}"/>
              </a:ext>
            </a:extLst>
          </p:cNvPr>
          <p:cNvSpPr/>
          <p:nvPr/>
        </p:nvSpPr>
        <p:spPr>
          <a:xfrm>
            <a:off x="599713" y="1413589"/>
            <a:ext cx="10531977" cy="212365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If either team commits a foul after a touchdown is scored and prior to the ready-for-play signal for the try</a:t>
            </a:r>
            <a:endParaRPr kumimoji="0" lang="en-US"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3" name="Rectangle 2">
            <a:extLst>
              <a:ext uri="{FF2B5EF4-FFF2-40B4-BE49-F238E27FC236}">
                <a16:creationId xmlns:a16="http://schemas.microsoft.com/office/drawing/2014/main" id="{7D00A507-04A8-450B-B59F-661063D59FEB}"/>
              </a:ext>
            </a:extLst>
          </p:cNvPr>
          <p:cNvSpPr/>
          <p:nvPr/>
        </p:nvSpPr>
        <p:spPr>
          <a:xfrm>
            <a:off x="599713" y="323281"/>
            <a:ext cx="10992571"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00"/>
                </a:solidFill>
                <a:effectLst/>
                <a:uLnTx/>
                <a:uFillTx/>
                <a:latin typeface="Trebuchet MS" panose="020B0603020202020204" pitchFamily="34" charset="0"/>
                <a:ea typeface="+mn-ea"/>
                <a:cs typeface="+mn-cs"/>
              </a:rPr>
              <a:t>SPECIAL ENFORCEMENT RULES</a:t>
            </a:r>
          </a:p>
        </p:txBody>
      </p:sp>
      <p:sp>
        <p:nvSpPr>
          <p:cNvPr id="4" name="Rectangle 3">
            <a:extLst>
              <a:ext uri="{FF2B5EF4-FFF2-40B4-BE49-F238E27FC236}">
                <a16:creationId xmlns:a16="http://schemas.microsoft.com/office/drawing/2014/main" id="{830FBFA6-2FE6-479A-9B07-07A40DFFD9E6}"/>
              </a:ext>
            </a:extLst>
          </p:cNvPr>
          <p:cNvSpPr/>
          <p:nvPr/>
        </p:nvSpPr>
        <p:spPr>
          <a:xfrm>
            <a:off x="599714" y="3874751"/>
            <a:ext cx="10992570" cy="255454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The offended team may choose enforcement of the penalty either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514350" marR="0" lvl="0" indent="-514350" algn="l" defTabSz="457200" rtl="0" eaLnBrk="1" fontAlgn="auto" latinLnBrk="0" hangingPunct="1">
              <a:lnSpc>
                <a:spcPct val="100000"/>
              </a:lnSpc>
              <a:spcBef>
                <a:spcPts val="0"/>
              </a:spcBef>
              <a:spcAft>
                <a:spcPts val="0"/>
              </a:spcAft>
              <a:buClrTx/>
              <a:buSzTx/>
              <a:buFontTx/>
              <a:buAutoNum type="arabicParen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On the try or </a:t>
            </a:r>
          </a:p>
          <a:p>
            <a:pPr marL="514350" marR="0" lvl="0" indent="-514350" algn="l" defTabSz="457200" rtl="0" eaLnBrk="1" fontAlgn="auto" latinLnBrk="0" hangingPunct="1">
              <a:lnSpc>
                <a:spcPct val="100000"/>
              </a:lnSpc>
              <a:spcBef>
                <a:spcPts val="0"/>
              </a:spcBef>
              <a:spcAft>
                <a:spcPts val="0"/>
              </a:spcAft>
              <a:buClrTx/>
              <a:buSzTx/>
              <a:buFontTx/>
              <a:buAutoNum type="arabicParenR"/>
              <a:tabLst/>
              <a:defRPr/>
            </a:pPr>
            <a:endParaRPr kumimoji="0" lang="en-US" sz="16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514350" marR="0" lvl="0" indent="-514350" algn="l" defTabSz="457200" rtl="0" eaLnBrk="1" fontAlgn="auto" latinLnBrk="0" hangingPunct="1">
              <a:lnSpc>
                <a:spcPct val="100000"/>
              </a:lnSpc>
              <a:spcBef>
                <a:spcPts val="0"/>
              </a:spcBef>
              <a:spcAft>
                <a:spcPts val="0"/>
              </a:spcAft>
              <a:buClrTx/>
              <a:buSzTx/>
              <a:buFontTx/>
              <a:buAutoNum type="arabicParen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On the subsequent kickoff.</a:t>
            </a:r>
          </a:p>
        </p:txBody>
      </p:sp>
    </p:spTree>
    <p:extLst>
      <p:ext uri="{BB962C8B-B14F-4D97-AF65-F5344CB8AC3E}">
        <p14:creationId xmlns:p14="http://schemas.microsoft.com/office/powerpoint/2010/main" val="2508357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CDD0AD-5E31-4A77-8958-A8592B69A032}"/>
              </a:ext>
            </a:extLst>
          </p:cNvPr>
          <p:cNvSpPr/>
          <p:nvPr/>
        </p:nvSpPr>
        <p:spPr>
          <a:xfrm>
            <a:off x="599713" y="1413589"/>
            <a:ext cx="10531977" cy="144655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Roughing the passer, kicker, holder or snapper </a:t>
            </a:r>
          </a:p>
        </p:txBody>
      </p:sp>
      <p:sp>
        <p:nvSpPr>
          <p:cNvPr id="3" name="Rectangle 2">
            <a:extLst>
              <a:ext uri="{FF2B5EF4-FFF2-40B4-BE49-F238E27FC236}">
                <a16:creationId xmlns:a16="http://schemas.microsoft.com/office/drawing/2014/main" id="{7D00A507-04A8-450B-B59F-661063D59FEB}"/>
              </a:ext>
            </a:extLst>
          </p:cNvPr>
          <p:cNvSpPr/>
          <p:nvPr/>
        </p:nvSpPr>
        <p:spPr>
          <a:xfrm>
            <a:off x="599713" y="323281"/>
            <a:ext cx="10992571"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00"/>
                </a:solidFill>
                <a:effectLst/>
                <a:uLnTx/>
                <a:uFillTx/>
                <a:latin typeface="Trebuchet MS" panose="020B0603020202020204" pitchFamily="34" charset="0"/>
                <a:ea typeface="+mn-ea"/>
                <a:cs typeface="+mn-cs"/>
              </a:rPr>
              <a:t>SPECIAL ENFORCEMENT RULES</a:t>
            </a:r>
          </a:p>
        </p:txBody>
      </p:sp>
      <p:sp>
        <p:nvSpPr>
          <p:cNvPr id="4" name="Rectangle 3">
            <a:extLst>
              <a:ext uri="{FF2B5EF4-FFF2-40B4-BE49-F238E27FC236}">
                <a16:creationId xmlns:a16="http://schemas.microsoft.com/office/drawing/2014/main" id="{830FBFA6-2FE6-479A-9B07-07A40DFFD9E6}"/>
              </a:ext>
            </a:extLst>
          </p:cNvPr>
          <p:cNvSpPr/>
          <p:nvPr/>
        </p:nvSpPr>
        <p:spPr>
          <a:xfrm>
            <a:off x="599713" y="3241705"/>
            <a:ext cx="10992570" cy="10772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The penalty for roughing is 15 yards and automatic first down. </a:t>
            </a:r>
          </a:p>
        </p:txBody>
      </p:sp>
    </p:spTree>
    <p:extLst>
      <p:ext uri="{BB962C8B-B14F-4D97-AF65-F5344CB8AC3E}">
        <p14:creationId xmlns:p14="http://schemas.microsoft.com/office/powerpoint/2010/main" val="14926482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0</TotalTime>
  <Words>558</Words>
  <Application>Microsoft Office PowerPoint</Application>
  <PresentationFormat>Widescreen</PresentationFormat>
  <Paragraphs>86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Trebuchet MS</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Coover</dc:creator>
  <cp:lastModifiedBy>Jann Garza</cp:lastModifiedBy>
  <cp:revision>2</cp:revision>
  <dcterms:created xsi:type="dcterms:W3CDTF">2021-02-15T18:51:11Z</dcterms:created>
  <dcterms:modified xsi:type="dcterms:W3CDTF">2021-04-17T23:42:29Z</dcterms:modified>
</cp:coreProperties>
</file>