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12192000"/>
  <p:notesSz cx="6858000" cy="9144000"/>
  <p:embeddedFontLst>
    <p:embeddedFont>
      <p:font typeface="Proxima Nova"/>
      <p:regular r:id="rId24"/>
      <p:bold r:id="rId25"/>
      <p:italic r:id="rId26"/>
      <p:boldItalic r:id="rId27"/>
    </p:embeddedFont>
    <p:embeddedFont>
      <p:font typeface="Alfa Slab One"/>
      <p:regular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hwcgT6kRklQ88Wmlv1EvhuJ9zp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ProximaNova-regular.fntdata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roximaNova-italic.fntdata"/><Relationship Id="rId25" Type="http://schemas.openxmlformats.org/officeDocument/2006/relationships/font" Target="fonts/ProximaNova-bold.fntdata"/><Relationship Id="rId28" Type="http://schemas.openxmlformats.org/officeDocument/2006/relationships/font" Target="fonts/AlfaSlabOne-regular.fntdata"/><Relationship Id="rId27" Type="http://schemas.openxmlformats.org/officeDocument/2006/relationships/font" Target="fonts/ProximaNova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" name="Google Shape;6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5" name="Google Shape;17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" name="Google Shape;19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5350eb1b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g3f5350eb1b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5" name="Google Shape;205;g3f5350eb1b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5350eb1b2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g3f5350eb1b2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g3f5350eb1b2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5350eb1b2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3f5350eb1b2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8" name="Google Shape;218;g3f5350eb1b2_0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5350eb1b2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3f5350eb1b2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4" name="Google Shape;224;g3f5350eb1b2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7c718b5b1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g3f7c718b5b1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" name="Google Shape;71;g3f7c718b5b1_0_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7c718b5b1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g3f7c718b5b1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" name="Google Shape;78;g3f7c718b5b1_0_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7c718b5b1_0_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g3f7c718b5b1_0_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" name="Google Shape;85;g3f7c718b5b1_0_6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7c718b5b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g3f7c718b5b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" name="Google Shape;92;g3f7c718b5b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8" name="Google Shape;12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75c0947e2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375c0947e2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5" name="Google Shape;135;g375c0947e2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14;g3f7c718b5b1_0_84"/>
          <p:cNvCxnSpPr/>
          <p:nvPr/>
        </p:nvCxnSpPr>
        <p:spPr>
          <a:xfrm>
            <a:off x="5704400" y="3668217"/>
            <a:ext cx="783300" cy="0"/>
          </a:xfrm>
          <a:prstGeom prst="straightConnector1">
            <a:avLst/>
          </a:prstGeom>
          <a:noFill/>
          <a:ln cap="flat" cmpd="sng" w="1016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" name="Google Shape;15;g3f7c718b5b1_0_84"/>
          <p:cNvSpPr txBox="1"/>
          <p:nvPr>
            <p:ph type="ctrTitle"/>
          </p:nvPr>
        </p:nvSpPr>
        <p:spPr>
          <a:xfrm>
            <a:off x="415600" y="794633"/>
            <a:ext cx="11360700" cy="261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6" name="Google Shape;16;g3f7c718b5b1_0_84"/>
          <p:cNvSpPr txBox="1"/>
          <p:nvPr>
            <p:ph idx="1" type="subTitle"/>
          </p:nvPr>
        </p:nvSpPr>
        <p:spPr>
          <a:xfrm>
            <a:off x="415600" y="4221097"/>
            <a:ext cx="11360700" cy="9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7" name="Google Shape;17;g3f7c718b5b1_0_8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f7c718b5b1_0_118"/>
          <p:cNvSpPr txBox="1"/>
          <p:nvPr>
            <p:ph idx="1" type="body"/>
          </p:nvPr>
        </p:nvSpPr>
        <p:spPr>
          <a:xfrm>
            <a:off x="426000" y="5644967"/>
            <a:ext cx="7998300" cy="79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55" name="Google Shape;55;g3f7c718b5b1_0_11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7c718b5b1_0_121"/>
          <p:cNvSpPr txBox="1"/>
          <p:nvPr>
            <p:ph hasCustomPrompt="1" type="title"/>
          </p:nvPr>
        </p:nvSpPr>
        <p:spPr>
          <a:xfrm>
            <a:off x="415600" y="1557233"/>
            <a:ext cx="11360700" cy="26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0"/>
              <a:buNone/>
              <a:defRPr sz="147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g3f7c718b5b1_0_121"/>
          <p:cNvSpPr txBox="1"/>
          <p:nvPr>
            <p:ph idx="1" type="body"/>
          </p:nvPr>
        </p:nvSpPr>
        <p:spPr>
          <a:xfrm>
            <a:off x="415600" y="4299000"/>
            <a:ext cx="11360700" cy="14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59" name="Google Shape;59;g3f7c718b5b1_0_12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7c718b5b1_0_12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f7c718b5b1_0_12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0" name="Google Shape;20;g3f7c718b5b1_0_127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21" name="Google Shape;21;g3f7c718b5b1_0_12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g3f7c718b5b1_0_12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g3f7c718b5b1_0_12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3f7c718b5b1_0_89"/>
          <p:cNvSpPr txBox="1"/>
          <p:nvPr>
            <p:ph type="title"/>
          </p:nvPr>
        </p:nvSpPr>
        <p:spPr>
          <a:xfrm>
            <a:off x="415600" y="3307400"/>
            <a:ext cx="10819200" cy="326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100"/>
              <a:buNone/>
              <a:defRPr sz="9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g3f7c718b5b1_0_8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f7c718b5b1_0_9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9" name="Google Shape;29;g3f7c718b5b1_0_9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30" name="Google Shape;30;g3f7c718b5b1_0_9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f7c718b5b1_0_9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33" name="Google Shape;33;g3f7c718b5b1_0_96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4" name="Google Shape;34;g3f7c718b5b1_0_96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5" name="Google Shape;35;g3f7c718b5b1_0_9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f7c718b5b1_0_10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38" name="Google Shape;38;g3f7c718b5b1_0_10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f7c718b5b1_0_104"/>
          <p:cNvSpPr txBox="1"/>
          <p:nvPr>
            <p:ph type="title"/>
          </p:nvPr>
        </p:nvSpPr>
        <p:spPr>
          <a:xfrm>
            <a:off x="415600" y="8424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41" name="Google Shape;41;g3f7c718b5b1_0_104"/>
          <p:cNvSpPr txBox="1"/>
          <p:nvPr>
            <p:ph idx="1" type="body"/>
          </p:nvPr>
        </p:nvSpPr>
        <p:spPr>
          <a:xfrm>
            <a:off x="415600" y="1987833"/>
            <a:ext cx="3744000" cy="41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2" name="Google Shape;42;g3f7c718b5b1_0_10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f7c718b5b1_0_108"/>
          <p:cNvSpPr txBox="1"/>
          <p:nvPr>
            <p:ph type="title"/>
          </p:nvPr>
        </p:nvSpPr>
        <p:spPr>
          <a:xfrm>
            <a:off x="653667" y="701800"/>
            <a:ext cx="7578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g3f7c718b5b1_0_10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f7c718b5b1_0_111"/>
          <p:cNvSpPr/>
          <p:nvPr/>
        </p:nvSpPr>
        <p:spPr>
          <a:xfrm>
            <a:off x="6096000" y="133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" name="Google Shape;48;g3f7c718b5b1_0_111"/>
          <p:cNvCxnSpPr/>
          <p:nvPr/>
        </p:nvCxnSpPr>
        <p:spPr>
          <a:xfrm>
            <a:off x="6706233" y="5994000"/>
            <a:ext cx="624300" cy="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g3f7c718b5b1_0_111"/>
          <p:cNvSpPr txBox="1"/>
          <p:nvPr>
            <p:ph type="title"/>
          </p:nvPr>
        </p:nvSpPr>
        <p:spPr>
          <a:xfrm>
            <a:off x="354000" y="1834132"/>
            <a:ext cx="5393700" cy="2069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/>
        </p:txBody>
      </p:sp>
      <p:sp>
        <p:nvSpPr>
          <p:cNvPr id="50" name="Google Shape;50;g3f7c718b5b1_0_111"/>
          <p:cNvSpPr txBox="1"/>
          <p:nvPr>
            <p:ph idx="1" type="subTitle"/>
          </p:nvPr>
        </p:nvSpPr>
        <p:spPr>
          <a:xfrm>
            <a:off x="354000" y="3974834"/>
            <a:ext cx="5393700" cy="17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1" name="Google Shape;51;g3f7c718b5b1_0_111"/>
          <p:cNvSpPr txBox="1"/>
          <p:nvPr>
            <p:ph idx="2" type="body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2" name="Google Shape;52;g3f7c718b5b1_0_1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ameday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f7c718b5b1_0_8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b="0" i="0" sz="4000" u="none" cap="none" strike="noStrik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b="0" i="0" sz="4000" u="none" cap="none" strike="noStrik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b="0" i="0" sz="4000" u="none" cap="none" strike="noStrik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b="0" i="0" sz="4000" u="none" cap="none" strike="noStrik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b="0" i="0" sz="4000" u="none" cap="none" strike="noStrik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b="0" i="0" sz="4000" u="none" cap="none" strike="noStrik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b="0" i="0" sz="4000" u="none" cap="none" strike="noStrik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b="0" i="0" sz="4000" u="none" cap="none" strike="noStrik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lfa Slab One"/>
              <a:buNone/>
              <a:defRPr b="0" i="0" sz="4000" u="none" cap="none" strike="noStrike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11" name="Google Shape;11;g3f7c718b5b1_0_8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roxima Nova"/>
              <a:buChar char="●"/>
              <a:defRPr b="0" i="0" sz="24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○"/>
              <a:defRPr b="0" i="0" sz="19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■"/>
              <a:defRPr b="0" i="0" sz="19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●"/>
              <a:defRPr b="0" i="0" sz="19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○"/>
              <a:defRPr b="0" i="0" sz="19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■"/>
              <a:defRPr b="0" i="0" sz="19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●"/>
              <a:defRPr b="0" i="0" sz="19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○"/>
              <a:defRPr b="0" i="0" sz="19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Proxima Nova"/>
              <a:buChar char="■"/>
              <a:defRPr b="0" i="0" sz="19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" name="Google Shape;12;g3f7c718b5b1_0_8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drive.google.com/file/d/1LIAsgKlJLHpnMDahxCeLqAO9PPROD1Wv/view" TargetMode="External"/><Relationship Id="rId4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drive.google.com/file/d/1wxQ1TRWbxRnGX2EsbTdu034tl2CuNPR8/view" TargetMode="External"/><Relationship Id="rId4" Type="http://schemas.openxmlformats.org/officeDocument/2006/relationships/image" Target="../media/image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drive.google.com/file/d/1bFbszxKp7pHCx2hVYfhm9dedsygwHsw9/view" TargetMode="External"/><Relationship Id="rId4" Type="http://schemas.openxmlformats.org/officeDocument/2006/relationships/image" Target="../media/image1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5.gif"/><Relationship Id="rId5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"/>
          <p:cNvSpPr txBox="1"/>
          <p:nvPr>
            <p:ph type="ctrTitle"/>
          </p:nvPr>
        </p:nvSpPr>
        <p:spPr>
          <a:xfrm>
            <a:off x="415600" y="794633"/>
            <a:ext cx="11360700" cy="261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/>
              <a:t>Flag Football Basics</a:t>
            </a:r>
            <a:endParaRPr/>
          </a:p>
        </p:txBody>
      </p:sp>
      <p:sp>
        <p:nvSpPr>
          <p:cNvPr id="67" name="Google Shape;67;p1"/>
          <p:cNvSpPr txBox="1"/>
          <p:nvPr>
            <p:ph idx="1" type="subTitle"/>
          </p:nvPr>
        </p:nvSpPr>
        <p:spPr>
          <a:xfrm>
            <a:off x="415600" y="4221097"/>
            <a:ext cx="11360700" cy="9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r>
              <a:rPr lang="en-US"/>
              <a:t>2026 Review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None/>
            </a:pPr>
            <a:r>
              <a:rPr lang="en-US"/>
              <a:t>Katie Ott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</a:t>
            </a:r>
            <a:endParaRPr/>
          </a:p>
        </p:txBody>
      </p:sp>
      <p:sp>
        <p:nvSpPr>
          <p:cNvPr id="160" name="Google Shape;160;p7"/>
          <p:cNvSpPr txBox="1"/>
          <p:nvPr>
            <p:ph idx="1" type="body"/>
          </p:nvPr>
        </p:nvSpPr>
        <p:spPr>
          <a:xfrm>
            <a:off x="838200" y="1825625"/>
            <a:ext cx="65913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Each game consists of 4, 12 minute quarters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Each half, and each new series following a TD starts from the offense’s 14 yard line (A-14)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4 downs to reach the next zone to gain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If a foul takes a team backwards into a different zone, they still have to reach the original zone to gain in order to get a first down</a:t>
            </a:r>
            <a:endParaRPr/>
          </a:p>
          <a:p>
            <a:pPr indent="-77470" lvl="0" marL="228600" rtl="0" algn="l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grpSp>
        <p:nvGrpSpPr>
          <p:cNvPr id="161" name="Google Shape;161;p7"/>
          <p:cNvGrpSpPr/>
          <p:nvPr/>
        </p:nvGrpSpPr>
        <p:grpSpPr>
          <a:xfrm>
            <a:off x="7814360" y="598142"/>
            <a:ext cx="3539439" cy="5661714"/>
            <a:chOff x="7814360" y="598144"/>
            <a:chExt cx="3539439" cy="5661714"/>
          </a:xfrm>
        </p:grpSpPr>
        <p:grpSp>
          <p:nvGrpSpPr>
            <p:cNvPr id="162" name="Google Shape;162;p7"/>
            <p:cNvGrpSpPr/>
            <p:nvPr/>
          </p:nvGrpSpPr>
          <p:grpSpPr>
            <a:xfrm rot="5400000">
              <a:off x="6753223" y="1659281"/>
              <a:ext cx="5661714" cy="3539439"/>
              <a:chOff x="3093823" y="3059670"/>
              <a:chExt cx="6819900" cy="3556000"/>
            </a:xfrm>
          </p:grpSpPr>
          <p:pic>
            <p:nvPicPr>
              <p:cNvPr id="163" name="Google Shape;163;p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4" name="Google Shape;164;p7"/>
              <p:cNvSpPr/>
              <p:nvPr/>
            </p:nvSpPr>
            <p:spPr>
              <a:xfrm>
                <a:off x="3472249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7"/>
                </a:schemeClr>
              </a:solidFill>
              <a:ln cap="flat" cmpd="sng" w="19050">
                <a:solidFill>
                  <a:srgbClr val="082836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65" name="Google Shape;165;p7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66" name="Google Shape;166;p7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67" name="Google Shape;167;p7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68" name="Google Shape;168;p7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69" name="Google Shape;169;p7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70" name="Google Shape;170;p7"/>
              <p:cNvCxnSpPr/>
              <p:nvPr/>
            </p:nvCxnSpPr>
            <p:spPr>
              <a:xfrm>
                <a:off x="4690078" y="4605638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</p:grpSp>
        <p:sp>
          <p:nvSpPr>
            <p:cNvPr id="171" name="Google Shape;171;p7"/>
            <p:cNvSpPr/>
            <p:nvPr/>
          </p:nvSpPr>
          <p:spPr>
            <a:xfrm>
              <a:off x="7814360" y="2578100"/>
              <a:ext cx="224740" cy="17272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Timing</a:t>
            </a:r>
            <a:endParaRPr/>
          </a:p>
        </p:txBody>
      </p:sp>
      <p:sp>
        <p:nvSpPr>
          <p:cNvPr id="178" name="Google Shape;178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Each team has 3 timeouts per half, they do not carry over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Clock will stop for:</a:t>
            </a:r>
            <a:endParaRPr/>
          </a:p>
          <a:p>
            <a:pPr indent="-2400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Down ends where there is a penalty</a:t>
            </a:r>
            <a:endParaRPr/>
          </a:p>
          <a:p>
            <a:pPr indent="-2400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Team or Official’s time out</a:t>
            </a:r>
            <a:endParaRPr/>
          </a:p>
          <a:p>
            <a:pPr indent="-2400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A score</a:t>
            </a:r>
            <a:endParaRPr/>
          </a:p>
          <a:p>
            <a:pPr indent="-2400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A touchback</a:t>
            </a:r>
            <a:endParaRPr/>
          </a:p>
          <a:p>
            <a:pPr indent="-2400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Inadvertent whistle</a:t>
            </a:r>
            <a:endParaRPr/>
          </a:p>
          <a:p>
            <a:pPr indent="-2400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2 minute timeout</a:t>
            </a:r>
            <a:endParaRPr/>
          </a:p>
          <a:p>
            <a:pPr indent="-210532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New series for B</a:t>
            </a:r>
            <a:endParaRPr/>
          </a:p>
          <a:p>
            <a:pPr indent="-2400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Incomplete pass (final 2 minutes of each half) </a:t>
            </a:r>
            <a:endParaRPr/>
          </a:p>
          <a:p>
            <a:pPr indent="-2400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Ball runner goes out of bounds (final 2 minutes of each half) </a:t>
            </a:r>
            <a:endParaRPr/>
          </a:p>
          <a:p>
            <a:pPr indent="-2400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Offense is awarded a 1</a:t>
            </a:r>
            <a:r>
              <a:rPr baseline="30000" lang="en-US"/>
              <a:t>st</a:t>
            </a:r>
            <a:r>
              <a:rPr lang="en-US"/>
              <a:t> down, clock will start on the ready for play (final 2 minutes of each half)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/>
              <a:t>Mercy rule: </a:t>
            </a:r>
            <a:endParaRPr/>
          </a:p>
          <a:p>
            <a:pPr indent="-23245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When the point margin exceeds </a:t>
            </a:r>
            <a:r>
              <a:rPr b="1" lang="en-US"/>
              <a:t>27 </a:t>
            </a:r>
            <a:r>
              <a:rPr lang="en-US"/>
              <a:t>points in the 4th quarter, the clock will run continuously for the remainder of the game. The game clock will only stop for team timeouts and officials’ timeouts.</a:t>
            </a:r>
            <a:endParaRPr/>
          </a:p>
          <a:p>
            <a:pPr indent="-104140" lvl="0" marL="228600" rtl="0" algn="l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Scrimmage Plays</a:t>
            </a:r>
            <a:endParaRPr/>
          </a:p>
        </p:txBody>
      </p:sp>
      <p:sp>
        <p:nvSpPr>
          <p:cNvPr id="185" name="Google Shape;185;p8"/>
          <p:cNvSpPr txBox="1"/>
          <p:nvPr>
            <p:ph idx="1" type="body"/>
          </p:nvPr>
        </p:nvSpPr>
        <p:spPr>
          <a:xfrm>
            <a:off x="838200" y="1825625"/>
            <a:ext cx="65913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None/>
            </a:pPr>
            <a:r>
              <a:rPr lang="en-US"/>
              <a:t>Offense</a:t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Only the Snapper must be on the line of scrimmage</a:t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Side snap or between the legs are both legal</a:t>
            </a:r>
            <a:endParaRPr/>
          </a:p>
          <a:p>
            <a:pPr indent="-13081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b="1" lang="en-US"/>
              <a:t>Hand to hand snap is ILLEGAL</a:t>
            </a:r>
            <a:endParaRPr b="1"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All players must be in different numbers</a:t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QB must be two yards back from the LOS to receive the snap</a:t>
            </a:r>
            <a:endParaRPr/>
          </a:p>
          <a:p>
            <a:pPr indent="-13081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Only one forward pass, unlimited backward passes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96774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None/>
            </a:pPr>
            <a:r>
              <a:rPr lang="en-US"/>
              <a:t>Defense</a:t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Defensive scrimmage line is 1 yard off the ball</a:t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Lining up ANYWHERE within that 1 yard is Encroachment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r>
              <a:t/>
            </a:r>
            <a:endParaRPr/>
          </a:p>
        </p:txBody>
      </p:sp>
      <p:pic>
        <p:nvPicPr>
          <p:cNvPr descr="NFL Flag Football Rules" id="186" name="Google Shape;18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61300" y="1677194"/>
            <a:ext cx="3492500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07300" y="4258213"/>
            <a:ext cx="3800475" cy="239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– Fumbles, Muff, Backwards Pass</a:t>
            </a:r>
            <a:endParaRPr/>
          </a:p>
        </p:txBody>
      </p:sp>
      <p:sp>
        <p:nvSpPr>
          <p:cNvPr id="194" name="Google Shape;194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Fumble, Muff, &amp; Backwards Passes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Dead ball once grounded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Live ball if recovered before being grounded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Spot following a forward fumble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Returned to the spot of the fumble / end of the run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The ball belongs to the passing or fumbling team unless lost after fourth down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Blocking</a:t>
            </a:r>
            <a:endParaRPr/>
          </a:p>
        </p:txBody>
      </p:sp>
      <p:sp>
        <p:nvSpPr>
          <p:cNvPr id="201" name="Google Shape;201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Blocking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Blocking is </a:t>
            </a:r>
            <a:r>
              <a:rPr lang="en-US" u="sng"/>
              <a:t>illegal</a:t>
            </a:r>
            <a:endParaRPr u="sng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Legal Screen blocking is allowed anywhere on the field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</a:pPr>
            <a:r>
              <a:rPr lang="en-US"/>
              <a:t>No extended arms, use of hands, arms, elbows, or legs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/>
              <a:t>Judgement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</a:pPr>
            <a:r>
              <a:rPr lang="en-US"/>
              <a:t>Right of Place = Defender has established position in front of blocker or runner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</a:pPr>
            <a:r>
              <a:rPr lang="en-US"/>
              <a:t>Right of Way = Blocker or runner who is moving may not be contacted by a defender in motion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</a:pPr>
            <a:r>
              <a:rPr lang="en-US"/>
              <a:t>Right of </a:t>
            </a:r>
            <a:r>
              <a:rPr lang="en-US" u="sng"/>
              <a:t>Place</a:t>
            </a:r>
            <a:r>
              <a:rPr lang="en-US"/>
              <a:t> supersedes Right of </a:t>
            </a:r>
            <a:r>
              <a:rPr lang="en-US" u="sng"/>
              <a:t>Way</a:t>
            </a:r>
            <a:endParaRPr u="sng"/>
          </a:p>
          <a:p>
            <a:pPr indent="-2159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</a:pPr>
            <a:r>
              <a:rPr lang="en-US"/>
              <a:t>Once the defender has established a right of way, the blocker must avoid contact</a:t>
            </a:r>
            <a:endParaRPr/>
          </a:p>
          <a:p>
            <a:pPr indent="-101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5350eb1b2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Blocking</a:t>
            </a:r>
            <a:endParaRPr/>
          </a:p>
        </p:txBody>
      </p:sp>
      <p:sp>
        <p:nvSpPr>
          <p:cNvPr id="208" name="Google Shape;208;g3f5350eb1b2_0_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None/>
            </a:pPr>
            <a:r>
              <a:rPr lang="en-US"/>
              <a:t>Officials must watch the initial positioning of the screener, not just the contact</a:t>
            </a:r>
            <a:endParaRPr/>
          </a:p>
          <a:p>
            <a:pPr indent="-156528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A screener may NOT:</a:t>
            </a:r>
            <a:endParaRPr/>
          </a:p>
          <a:p>
            <a:pPr indent="-220028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Step too close behind a stationary opponent </a:t>
            </a:r>
            <a:endParaRPr/>
          </a:p>
          <a:p>
            <a:pPr indent="-220027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4737"/>
              <a:buChar char="■"/>
            </a:pPr>
            <a:r>
              <a:rPr lang="en-US"/>
              <a:t>Guidance is 1-2 steps based on speed of defender</a:t>
            </a:r>
            <a:endParaRPr/>
          </a:p>
          <a:p>
            <a:pPr indent="-220028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Initiate contact when taking position in front or to the side </a:t>
            </a:r>
            <a:endParaRPr/>
          </a:p>
          <a:p>
            <a:pPr indent="-220027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4737"/>
              <a:buChar char="■"/>
            </a:pPr>
            <a:r>
              <a:rPr lang="en-US"/>
              <a:t>Defender allowed to stop or change direction</a:t>
            </a:r>
            <a:endParaRPr/>
          </a:p>
          <a:p>
            <a:pPr indent="-220028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Establish a position too close to a moving opponent </a:t>
            </a:r>
            <a:endParaRPr/>
          </a:p>
          <a:p>
            <a:pPr indent="-220027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4737"/>
              <a:buChar char="■"/>
            </a:pPr>
            <a:r>
              <a:rPr lang="en-US"/>
              <a:t>Defender must have opportunity to avoid contact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Screener can only move </a:t>
            </a:r>
            <a:endParaRPr/>
          </a:p>
          <a:p>
            <a:pPr indent="-33432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In the same direction of the defender</a:t>
            </a:r>
            <a:endParaRPr/>
          </a:p>
          <a:p>
            <a:pPr indent="-33432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Along the same path of the defender</a:t>
            </a:r>
            <a:endParaRPr/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Movement to maintain a position, with contact is an illegal block</a:t>
            </a:r>
            <a:endParaRPr/>
          </a:p>
          <a:p>
            <a:pPr indent="0" lvl="0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g3f5350eb1b2_0_18" title="Charging.mov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11887200" cy="6318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g3f5350eb1b2_0_25" title="Illegal blocking 1.mov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11887200" cy="5519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g3f5350eb1b2_0_32" title="Illegal blocking.mov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11726779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Game - Kicking</a:t>
            </a:r>
            <a:endParaRPr/>
          </a:p>
        </p:txBody>
      </p:sp>
      <p:sp>
        <p:nvSpPr>
          <p:cNvPr id="233" name="Google Shape;233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188595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Kicking</a:t>
            </a:r>
            <a:endParaRPr/>
          </a:p>
          <a:p>
            <a:pPr indent="-212171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1731"/>
              <a:buChar char="○"/>
            </a:pPr>
            <a:r>
              <a:rPr lang="en-US" sz="2301"/>
              <a:t>No kickoffs – each new drives at the 14 yard line </a:t>
            </a:r>
            <a:endParaRPr sz="2301"/>
          </a:p>
          <a:p>
            <a:pPr indent="-217879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4346"/>
              <a:buChar char="■"/>
            </a:pPr>
            <a:r>
              <a:rPr lang="en-US" sz="2301"/>
              <a:t>Exceptions: After a safety, the ball will be put in play by a scrimmage kick from the 20 yard line</a:t>
            </a:r>
            <a:endParaRPr sz="2301"/>
          </a:p>
          <a:p>
            <a:pPr indent="-111125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86922"/>
              <a:buNone/>
            </a:pPr>
            <a:r>
              <a:t/>
            </a:r>
            <a:endParaRPr sz="2301"/>
          </a:p>
          <a:p>
            <a:pPr indent="-212171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1731"/>
              <a:buChar char="○"/>
            </a:pPr>
            <a:r>
              <a:rPr lang="en-US" sz="2301"/>
              <a:t>Scrimmage kicks – only punts</a:t>
            </a:r>
            <a:endParaRPr sz="2301"/>
          </a:p>
          <a:p>
            <a:pPr indent="-217879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4346"/>
              <a:buChar char="■"/>
            </a:pPr>
            <a:r>
              <a:rPr lang="en-US" sz="2301"/>
              <a:t>K must declare punt or play on 4</a:t>
            </a:r>
            <a:r>
              <a:rPr baseline="30000" lang="en-US" sz="2301"/>
              <a:t>th</a:t>
            </a:r>
            <a:r>
              <a:rPr lang="en-US" sz="2301"/>
              <a:t> down; if they delay the R will mark the ball ready for play</a:t>
            </a:r>
            <a:endParaRPr sz="2301"/>
          </a:p>
          <a:p>
            <a:pPr indent="-208985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5654"/>
              <a:buChar char="■"/>
            </a:pPr>
            <a:r>
              <a:rPr lang="en-US" sz="2301"/>
              <a:t>Timeout required to change declaration</a:t>
            </a:r>
            <a:endParaRPr sz="2301"/>
          </a:p>
          <a:p>
            <a:pPr indent="-217879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4346"/>
              <a:buChar char="■"/>
            </a:pPr>
            <a:r>
              <a:rPr lang="en-US" sz="2301"/>
              <a:t>If punt is declared all players must be stationary until the ball is kicked</a:t>
            </a:r>
            <a:endParaRPr sz="2301"/>
          </a:p>
          <a:p>
            <a:pPr indent="-208985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5654"/>
              <a:buChar char="■"/>
            </a:pPr>
            <a:r>
              <a:rPr lang="en-US" sz="2301"/>
              <a:t>If punt is declared, R will hold the snap while defense subs (up to 20s on play clock)</a:t>
            </a:r>
            <a:endParaRPr sz="2301"/>
          </a:p>
          <a:p>
            <a:pPr indent="-212171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1731"/>
              <a:buChar char="○"/>
            </a:pPr>
            <a:r>
              <a:rPr lang="en-US" sz="2301"/>
              <a:t>R can catch or recover a kick and advance </a:t>
            </a:r>
            <a:endParaRPr sz="2301"/>
          </a:p>
          <a:p>
            <a:pPr indent="-212171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1731"/>
              <a:buChar char="○"/>
            </a:pPr>
            <a:r>
              <a:rPr lang="en-US" sz="2301"/>
              <a:t>If R muffs or fumbles the kick and it hits the ground the ball is dead</a:t>
            </a:r>
            <a:endParaRPr sz="2301"/>
          </a:p>
          <a:p>
            <a:pPr indent="-212171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1731"/>
              <a:buChar char="○"/>
            </a:pPr>
            <a:r>
              <a:rPr lang="en-US" sz="2301"/>
              <a:t>If R muffs the kick and K recovers the ball while it is still in the air, the ball is dead and it is K’s ball</a:t>
            </a:r>
            <a:endParaRPr sz="2301"/>
          </a:p>
          <a:p>
            <a:pPr indent="-212171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1731"/>
              <a:buChar char="○"/>
            </a:pPr>
            <a:r>
              <a:rPr lang="en-US" sz="2301"/>
              <a:t>Touchbacks – once the kick breaks the plane of the goal line, the ball is dead and it is a touchback</a:t>
            </a:r>
            <a:endParaRPr sz="2301"/>
          </a:p>
          <a:p>
            <a:pPr indent="-212171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1731"/>
              <a:buChar char="○"/>
            </a:pPr>
            <a:r>
              <a:rPr lang="en-US" sz="2301"/>
              <a:t>Kick Catching interference – same as in tackle</a:t>
            </a:r>
            <a:endParaRPr sz="2301"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r>
              <a:t/>
            </a:r>
            <a:endParaRPr/>
          </a:p>
          <a:p>
            <a:pPr indent="-64135" lvl="0" marL="228600" rtl="0" algn="l">
              <a:lnSpc>
                <a:spcPct val="90000"/>
              </a:lnSpc>
              <a:spcBef>
                <a:spcPts val="1000"/>
              </a:spcBef>
              <a:spcAft>
                <a:spcPts val="1600"/>
              </a:spcAft>
              <a:buClr>
                <a:schemeClr val="dk1"/>
              </a:buClr>
              <a:buSzPct val="116667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7c718b5b1_0_5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Mechanics changes</a:t>
            </a:r>
            <a:endParaRPr/>
          </a:p>
        </p:txBody>
      </p:sp>
      <p:sp>
        <p:nvSpPr>
          <p:cNvPr id="74" name="Google Shape;74;g3f7c718b5b1_0_58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Field Judge is now the Line Judge	</a:t>
            </a:r>
            <a:endParaRPr/>
          </a:p>
          <a:p>
            <a:pPr indent="-3429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Initial position is on the LOS</a:t>
            </a:r>
            <a:endParaRPr/>
          </a:p>
          <a:p>
            <a:pPr indent="-3429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In certain situations the Referee may instruct the LJ to move to the line to gain or the goal line</a:t>
            </a:r>
            <a:br>
              <a:rPr lang="en-US"/>
            </a:br>
            <a:endParaRPr/>
          </a:p>
          <a:p>
            <a:pPr indent="-3429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Scrimmage kick </a:t>
            </a:r>
            <a:endParaRPr/>
          </a:p>
          <a:p>
            <a:pPr indent="-3429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Both HL and LJ initial position is with the deep receiver</a:t>
            </a:r>
            <a:endParaRPr/>
          </a:p>
          <a:p>
            <a:pPr indent="-3429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/>
              <a:t>R has responsibility for the LOS (snap, kick crossing the line)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7c718b5b1_0_7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New &amp; Updated Rules</a:t>
            </a:r>
            <a:endParaRPr/>
          </a:p>
        </p:txBody>
      </p:sp>
      <p:sp>
        <p:nvSpPr>
          <p:cNvPr id="81" name="Google Shape;81;g3f7c718b5b1_0_7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1-1-3: All teams must begin with 7 players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2-18: Provides the definition of hurdling (already a foul)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3-4-4e: Two minute warning is </a:t>
            </a:r>
            <a:r>
              <a:rPr b="1" lang="en-US"/>
              <a:t>not</a:t>
            </a:r>
            <a:r>
              <a:rPr lang="en-US"/>
              <a:t> a timeout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3-5-1: Increases team timeouts per half to </a:t>
            </a:r>
            <a:r>
              <a:rPr b="1" lang="en-US"/>
              <a:t>3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9-7-4: Ball in player possession shall not be batted, stripped, or attempted to be stripped (Illegal batting - 10yd penalty)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7c718b5b1_0_6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New &amp; Updated Rules</a:t>
            </a:r>
            <a:endParaRPr/>
          </a:p>
        </p:txBody>
      </p:sp>
      <p:sp>
        <p:nvSpPr>
          <p:cNvPr id="88" name="Google Shape;88;g3f7c718b5b1_0_64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2-36-10, 3-4-3-l, 4-1-1, 8-3-9 exception, 8-4-3 exception:</a:t>
            </a:r>
            <a:endParaRPr/>
          </a:p>
          <a:p>
            <a:pPr indent="-334328" lvl="1" marL="9144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ct val="64286"/>
              <a:buChar char="○"/>
            </a:pPr>
            <a:r>
              <a:rPr lang="en-US" sz="2800"/>
              <a:t>The scoring team may (if trailing in score) elect to keep possession of the ball. The scoring team would take possession, fourth down, on their own 20-yard line. All rules, including timing, for a scrimmage down apply</a:t>
            </a:r>
            <a:r>
              <a:rPr lang="en-US" sz="1450">
                <a:solidFill>
                  <a:srgbClr val="303537"/>
                </a:solidFill>
                <a:highlight>
                  <a:srgbClr val="FFFFFF"/>
                </a:highlight>
              </a:rPr>
              <a:t>.</a:t>
            </a:r>
            <a:endParaRPr sz="1450">
              <a:solidFill>
                <a:srgbClr val="303537"/>
              </a:solidFill>
              <a:highlight>
                <a:srgbClr val="FFFFFF"/>
              </a:highlight>
            </a:endParaRPr>
          </a:p>
          <a:p>
            <a:pPr indent="-334328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4-1-1 &amp; 8-5-5:</a:t>
            </a:r>
            <a:endParaRPr/>
          </a:p>
          <a:p>
            <a:pPr indent="-334328" lvl="1" marL="9144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ct val="64286"/>
              <a:buChar char="○"/>
            </a:pPr>
            <a:r>
              <a:rPr lang="en-US" sz="2800"/>
              <a:t>The team whose goal line was not involved shall put the ball in play by a scrimmage kick from its own 20-yard line after a safety.</a:t>
            </a:r>
            <a:endParaRPr sz="1450">
              <a:solidFill>
                <a:srgbClr val="303537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1600"/>
              </a:spcAft>
              <a:buSzPct val="81081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7c718b5b1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Field	</a:t>
            </a:r>
            <a:endParaRPr/>
          </a:p>
        </p:txBody>
      </p:sp>
      <p:sp>
        <p:nvSpPr>
          <p:cNvPr id="95" name="Google Shape;95;g3f7c718b5b1_0_0"/>
          <p:cNvSpPr txBox="1"/>
          <p:nvPr>
            <p:ph idx="1" type="body"/>
          </p:nvPr>
        </p:nvSpPr>
        <p:spPr>
          <a:xfrm>
            <a:off x="838200" y="1825625"/>
            <a:ext cx="42981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40 yards wide x 80 yards long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2, 10 yard end zones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/>
              <a:t>4 different possible configurations - most schools will use the lacrosse lines</a:t>
            </a:r>
            <a:endParaRPr/>
          </a:p>
          <a:p>
            <a:pPr indent="-165100" lvl="0" marL="2286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ts val="1800"/>
              <a:buChar char="●"/>
            </a:pPr>
            <a:r>
              <a:rPr lang="en-US"/>
              <a:t>Emphasis for this year - team box </a:t>
            </a:r>
            <a:endParaRPr/>
          </a:p>
        </p:txBody>
      </p:sp>
      <p:grpSp>
        <p:nvGrpSpPr>
          <p:cNvPr id="96" name="Google Shape;96;g3f7c718b5b1_0_0"/>
          <p:cNvGrpSpPr/>
          <p:nvPr/>
        </p:nvGrpSpPr>
        <p:grpSpPr>
          <a:xfrm>
            <a:off x="5136298" y="1900875"/>
            <a:ext cx="6819900" cy="3556150"/>
            <a:chOff x="1849223" y="2936875"/>
            <a:chExt cx="6819900" cy="3556150"/>
          </a:xfrm>
        </p:grpSpPr>
        <p:pic>
          <p:nvPicPr>
            <p:cNvPr id="97" name="Google Shape;97;g3f7c718b5b1_0_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49223" y="2936875"/>
              <a:ext cx="6819900" cy="3556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8" name="Google Shape;98;g3f7c718b5b1_0_0"/>
            <p:cNvGrpSpPr/>
            <p:nvPr/>
          </p:nvGrpSpPr>
          <p:grpSpPr>
            <a:xfrm>
              <a:off x="2744574" y="3650293"/>
              <a:ext cx="5029200" cy="1828800"/>
              <a:chOff x="2227649" y="3695443"/>
              <a:chExt cx="5029200" cy="1828800"/>
            </a:xfrm>
          </p:grpSpPr>
          <p:sp>
            <p:nvSpPr>
              <p:cNvPr id="99" name="Google Shape;99;g3f7c718b5b1_0_0"/>
              <p:cNvSpPr/>
              <p:nvPr/>
            </p:nvSpPr>
            <p:spPr>
              <a:xfrm>
                <a:off x="2227649" y="3695443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50"/>
                </a:schemeClr>
              </a:solidFill>
              <a:ln cap="flat" cmpd="sng" w="19050">
                <a:solidFill>
                  <a:srgbClr val="082836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0" name="Google Shape;100;g3f7c718b5b1_0_0"/>
              <p:cNvCxnSpPr/>
              <p:nvPr/>
            </p:nvCxnSpPr>
            <p:spPr>
              <a:xfrm>
                <a:off x="2734276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01" name="Google Shape;101;g3f7c718b5b1_0_0"/>
              <p:cNvCxnSpPr/>
              <p:nvPr/>
            </p:nvCxnSpPr>
            <p:spPr>
              <a:xfrm>
                <a:off x="3751649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02" name="Google Shape;102;g3f7c718b5b1_0_0"/>
              <p:cNvCxnSpPr/>
              <p:nvPr/>
            </p:nvCxnSpPr>
            <p:spPr>
              <a:xfrm>
                <a:off x="4769022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03" name="Google Shape;103;g3f7c718b5b1_0_0"/>
              <p:cNvCxnSpPr/>
              <p:nvPr/>
            </p:nvCxnSpPr>
            <p:spPr>
              <a:xfrm>
                <a:off x="5786395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04" name="Google Shape;104;g3f7c718b5b1_0_0"/>
              <p:cNvCxnSpPr/>
              <p:nvPr/>
            </p:nvCxnSpPr>
            <p:spPr>
              <a:xfrm>
                <a:off x="6803768" y="3695443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05" name="Google Shape;105;g3f7c718b5b1_0_0"/>
              <p:cNvCxnSpPr/>
              <p:nvPr/>
            </p:nvCxnSpPr>
            <p:spPr>
              <a:xfrm>
                <a:off x="3445478" y="4482843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</p:grpSp>
        <p:sp>
          <p:nvSpPr>
            <p:cNvPr id="106" name="Google Shape;106;g3f7c718b5b1_0_0"/>
            <p:cNvSpPr/>
            <p:nvPr/>
          </p:nvSpPr>
          <p:spPr>
            <a:xfrm rot="5400000">
              <a:off x="5138950" y="5370875"/>
              <a:ext cx="226800" cy="20175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Equipment</a:t>
            </a:r>
            <a:endParaRPr/>
          </a:p>
        </p:txBody>
      </p:sp>
      <p:sp>
        <p:nvSpPr>
          <p:cNvPr id="113" name="Google Shape;113;p4"/>
          <p:cNvSpPr txBox="1"/>
          <p:nvPr>
            <p:ph idx="1" type="body"/>
          </p:nvPr>
        </p:nvSpPr>
        <p:spPr>
          <a:xfrm>
            <a:off x="838200" y="1540450"/>
            <a:ext cx="6254400" cy="48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6695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Ball</a:t>
            </a:r>
            <a:endParaRPr sz="1930"/>
          </a:p>
          <a:p>
            <a:pPr indent="-206693" lvl="1" marL="6858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en-US" sz="1740"/>
              <a:t>Tan color</a:t>
            </a:r>
            <a:endParaRPr sz="1740"/>
          </a:p>
          <a:p>
            <a:pPr indent="-206693" lvl="1" marL="6858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55"/>
              <a:buChar char="○"/>
            </a:pPr>
            <a:r>
              <a:rPr lang="en-US" sz="1740"/>
              <a:t>Youth size</a:t>
            </a:r>
            <a:endParaRPr sz="1740"/>
          </a:p>
          <a:p>
            <a:pPr indent="-22669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Mouth Piece</a:t>
            </a:r>
            <a:endParaRPr sz="1930"/>
          </a:p>
          <a:p>
            <a:pPr indent="-232410" lvl="1" marL="6858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Mandatory</a:t>
            </a:r>
            <a:endParaRPr sz="1740"/>
          </a:p>
          <a:p>
            <a:pPr indent="-22669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Flags</a:t>
            </a:r>
            <a:endParaRPr sz="1930"/>
          </a:p>
          <a:p>
            <a:pPr indent="-232410" lvl="1" marL="6858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Pop style or Velcro</a:t>
            </a:r>
            <a:endParaRPr sz="1740"/>
          </a:p>
          <a:p>
            <a:pPr indent="-232410" lvl="1" marL="6858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Single solid color </a:t>
            </a:r>
            <a:endParaRPr sz="1740"/>
          </a:p>
          <a:p>
            <a:pPr indent="-214313" lvl="1" marL="6858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SzPts val="1455"/>
              <a:buChar char="○"/>
            </a:pPr>
            <a:r>
              <a:rPr lang="en-US" sz="1740"/>
              <a:t>One belt</a:t>
            </a:r>
            <a:endParaRPr sz="1740"/>
          </a:p>
          <a:p>
            <a:pPr indent="-22669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Soft helmets</a:t>
            </a:r>
            <a:endParaRPr sz="1930"/>
          </a:p>
          <a:p>
            <a:pPr indent="-232410" lvl="1" marL="6858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Legal if worn correctly</a:t>
            </a:r>
            <a:endParaRPr sz="1740"/>
          </a:p>
          <a:p>
            <a:pPr indent="-121920" lvl="1" marL="685800" rtl="0" algn="l">
              <a:lnSpc>
                <a:spcPct val="7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1140"/>
              <a:buNone/>
            </a:pPr>
            <a:r>
              <a:t/>
            </a:r>
            <a:endParaRPr sz="1240"/>
          </a:p>
        </p:txBody>
      </p:sp>
      <p:pic>
        <p:nvPicPr>
          <p:cNvPr id="114" name="Google Shape;11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8650" y="4638887"/>
            <a:ext cx="2349500" cy="201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08025" y="4537250"/>
            <a:ext cx="3334725" cy="22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 txBox="1"/>
          <p:nvPr>
            <p:ph idx="1" type="body"/>
          </p:nvPr>
        </p:nvSpPr>
        <p:spPr>
          <a:xfrm>
            <a:off x="5803225" y="1690700"/>
            <a:ext cx="6254400" cy="3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669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●"/>
            </a:pPr>
            <a:r>
              <a:rPr lang="en-US" sz="1930"/>
              <a:t>Adornments</a:t>
            </a:r>
            <a:endParaRPr sz="1930"/>
          </a:p>
          <a:p>
            <a:pPr indent="-236855" lvl="1" marL="6858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○"/>
            </a:pPr>
            <a:r>
              <a:rPr lang="en-US" sz="1740"/>
              <a:t>Sunglasses </a:t>
            </a:r>
            <a:endParaRPr sz="1740"/>
          </a:p>
          <a:p>
            <a:pPr indent="-231140" lvl="2" marL="11430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0"/>
              <a:buChar char="■"/>
            </a:pPr>
            <a:r>
              <a:rPr b="1" lang="en-US" sz="1650"/>
              <a:t>LEGAL </a:t>
            </a:r>
            <a:r>
              <a:rPr lang="en-US" sz="1650"/>
              <a:t>unless prohibited by NFHS</a:t>
            </a:r>
            <a:endParaRPr sz="1650"/>
          </a:p>
          <a:p>
            <a:pPr indent="-236855" lvl="1" marL="6858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30"/>
              <a:buChar char="○"/>
            </a:pPr>
            <a:r>
              <a:rPr lang="en-US" sz="1740"/>
              <a:t>Jewelry </a:t>
            </a:r>
            <a:endParaRPr sz="1740"/>
          </a:p>
          <a:p>
            <a:pPr indent="-231140" lvl="2" marL="11430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0"/>
              <a:buChar char="■"/>
            </a:pPr>
            <a:r>
              <a:rPr lang="en-US" sz="1650"/>
              <a:t>Illegal *Silicone plugs are OK and should be suggested for jewelry that cannot be removed</a:t>
            </a:r>
            <a:endParaRPr sz="1650"/>
          </a:p>
          <a:p>
            <a:pPr indent="-231140" lvl="2" marL="11430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0"/>
              <a:buChar char="■"/>
            </a:pPr>
            <a:r>
              <a:rPr b="1" lang="en-US" sz="1650"/>
              <a:t>Religious and medical medals not considered jewelry but must be taped down</a:t>
            </a:r>
            <a:endParaRPr b="1" sz="1650"/>
          </a:p>
          <a:p>
            <a:pPr indent="-224790" lvl="1" marL="6858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40"/>
              <a:buChar char="○"/>
            </a:pPr>
            <a:r>
              <a:rPr lang="en-US" sz="1740"/>
              <a:t>Face Paint</a:t>
            </a:r>
            <a:endParaRPr sz="1740"/>
          </a:p>
          <a:p>
            <a:pPr indent="-231140" lvl="2" marL="11430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40"/>
              <a:buChar char="■"/>
            </a:pPr>
            <a:r>
              <a:rPr lang="en-US" sz="1650"/>
              <a:t>Only a single swipe under the eye is legal </a:t>
            </a:r>
            <a:endParaRPr sz="1650"/>
          </a:p>
          <a:p>
            <a:pPr indent="-121920" lvl="1" marL="685800" rtl="0" algn="l">
              <a:lnSpc>
                <a:spcPct val="7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ts val="1140"/>
              <a:buNone/>
            </a:pPr>
            <a:r>
              <a:t/>
            </a:r>
            <a:endParaRPr sz="124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The Uniform</a:t>
            </a:r>
            <a:endParaRPr/>
          </a:p>
        </p:txBody>
      </p:sp>
      <p:sp>
        <p:nvSpPr>
          <p:cNvPr id="123" name="Google Shape;1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-17526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Jersey </a:t>
            </a:r>
            <a:endParaRPr/>
          </a:p>
          <a:p>
            <a:pPr indent="-1892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4475"/>
              <a:buChar char="○"/>
            </a:pPr>
            <a:r>
              <a:rPr lang="en-US" sz="2043"/>
              <a:t>MUST be tucked in</a:t>
            </a:r>
            <a:endParaRPr sz="2043"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r>
              <a:t/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Bottoms</a:t>
            </a:r>
            <a:endParaRPr/>
          </a:p>
          <a:p>
            <a:pPr indent="-1892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4475"/>
              <a:buChar char="○"/>
            </a:pPr>
            <a:r>
              <a:rPr lang="en-US" sz="2043"/>
              <a:t>No pockets</a:t>
            </a:r>
            <a:endParaRPr sz="2043"/>
          </a:p>
          <a:p>
            <a:pPr indent="-1892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4475"/>
              <a:buChar char="○"/>
            </a:pPr>
            <a:r>
              <a:rPr lang="en-US" sz="2043"/>
              <a:t>No zippers</a:t>
            </a:r>
            <a:endParaRPr sz="2043"/>
          </a:p>
          <a:p>
            <a:pPr indent="-1892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4475"/>
              <a:buChar char="○"/>
            </a:pPr>
            <a:r>
              <a:rPr lang="en-US" sz="2043"/>
              <a:t>No belt loops</a:t>
            </a:r>
            <a:endParaRPr sz="2043"/>
          </a:p>
          <a:p>
            <a:pPr indent="-162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5105"/>
              <a:buChar char="○"/>
            </a:pPr>
            <a:r>
              <a:rPr b="1" lang="en-US" sz="2043"/>
              <a:t>No stripes</a:t>
            </a:r>
            <a:endParaRPr b="1" sz="2043"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r>
              <a:t/>
            </a:r>
            <a:endParaRPr/>
          </a:p>
          <a:p>
            <a:pPr indent="-17526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Flags</a:t>
            </a:r>
            <a:endParaRPr/>
          </a:p>
          <a:p>
            <a:pPr indent="-1892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4475"/>
              <a:buChar char="○"/>
            </a:pPr>
            <a:r>
              <a:rPr lang="en-US" sz="2043"/>
              <a:t>One flag on each side, check before each snap</a:t>
            </a:r>
            <a:endParaRPr sz="2043"/>
          </a:p>
          <a:p>
            <a:pPr indent="-1892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4475"/>
              <a:buChar char="○"/>
            </a:pPr>
            <a:r>
              <a:rPr lang="en-US" sz="2043"/>
              <a:t>Elbows out</a:t>
            </a:r>
            <a:endParaRPr sz="2043"/>
          </a:p>
          <a:p>
            <a:pPr indent="-162590" lvl="1" marL="685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ct val="95105"/>
              <a:buChar char="○"/>
            </a:pPr>
            <a:r>
              <a:rPr lang="en-US" sz="2043"/>
              <a:t>Worn around the waist not the hips</a:t>
            </a:r>
            <a:endParaRPr sz="2043"/>
          </a:p>
          <a:p>
            <a:pPr indent="-162590" lvl="1" marL="685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ct val="95105"/>
              <a:buChar char="○"/>
            </a:pPr>
            <a:r>
              <a:rPr lang="en-US" sz="2043"/>
              <a:t>Contrasting color from shorts</a:t>
            </a:r>
            <a:endParaRPr sz="2043"/>
          </a:p>
          <a:p>
            <a:pPr indent="-162590" lvl="1" marL="685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ct val="95105"/>
              <a:buChar char="○"/>
            </a:pPr>
            <a:r>
              <a:rPr b="1" lang="en-US" sz="2043"/>
              <a:t>Potential flag guarding penalty if flags shift after possession causing material impact on defender’s ability to pull the flag</a:t>
            </a:r>
            <a:endParaRPr b="1" sz="2043"/>
          </a:p>
        </p:txBody>
      </p:sp>
      <p:pic>
        <p:nvPicPr>
          <p:cNvPr descr="4 Athletes Putting Girls Flag Football on the Map - 5280" id="124" name="Google Shape;12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1397000"/>
            <a:ext cx="508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Pre-Game</a:t>
            </a:r>
            <a:endParaRPr/>
          </a:p>
        </p:txBody>
      </p:sp>
      <p:sp>
        <p:nvSpPr>
          <p:cNvPr id="131" name="Google Shape;131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Conference with the coaches</a:t>
            </a:r>
            <a:endParaRPr/>
          </a:p>
          <a:p>
            <a:pPr indent="-2286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Accompany the R to talk to the coaches</a:t>
            </a:r>
            <a:endParaRPr/>
          </a:p>
          <a:p>
            <a:pPr indent="-2286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R will use this as a time to talk to coaches about unusual plays, jewelry, jerseys, flags</a:t>
            </a:r>
            <a:endParaRPr/>
          </a:p>
          <a:p>
            <a:pPr indent="-193388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4737"/>
              <a:buChar char="○"/>
            </a:pPr>
            <a:r>
              <a:rPr lang="en-US"/>
              <a:t>Confirm that all players are legally equipped by rule</a:t>
            </a:r>
            <a:endParaRPr/>
          </a:p>
          <a:p>
            <a:pPr indent="-193388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4737"/>
              <a:buChar char="○"/>
            </a:pPr>
            <a:r>
              <a:rPr b="1" lang="en-US"/>
              <a:t>Discuss team box restrictions</a:t>
            </a:r>
            <a:endParaRPr b="1"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Equipment checks</a:t>
            </a:r>
            <a:endParaRPr/>
          </a:p>
          <a:p>
            <a:pPr indent="-2286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No formal lineups</a:t>
            </a:r>
            <a:endParaRPr/>
          </a:p>
          <a:p>
            <a:pPr indent="-2286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Observe teams/players during warm-ups</a:t>
            </a:r>
            <a:endParaRPr/>
          </a:p>
          <a:p>
            <a:pPr indent="-2286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Talk to coaches if you see anything </a:t>
            </a:r>
            <a:endParaRPr/>
          </a:p>
          <a:p>
            <a:pPr indent="-8763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Pre-game responsibilities</a:t>
            </a:r>
            <a:endParaRPr/>
          </a:p>
          <a:p>
            <a:pPr indent="-22864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Head Line Judge – instruct the down box</a:t>
            </a:r>
            <a:endParaRPr/>
          </a:p>
          <a:p>
            <a:pPr indent="-228640" lvl="1" marL="685800" rtl="0" algn="l">
              <a:lnSpc>
                <a:spcPct val="90000"/>
              </a:lnSpc>
              <a:spcBef>
                <a:spcPts val="500"/>
              </a:spcBef>
              <a:spcAft>
                <a:spcPts val="1600"/>
              </a:spcAft>
              <a:buClr>
                <a:schemeClr val="dk1"/>
              </a:buClr>
              <a:buSzPct val="126316"/>
              <a:buChar char="○"/>
            </a:pPr>
            <a:r>
              <a:rPr lang="en-US"/>
              <a:t>Line Judge – instruct the clock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75c0947e2c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Mechanics</a:t>
            </a:r>
            <a:endParaRPr/>
          </a:p>
        </p:txBody>
      </p:sp>
      <p:sp>
        <p:nvSpPr>
          <p:cNvPr id="138" name="Google Shape;138;g375c0947e2c_0_0"/>
          <p:cNvSpPr txBox="1"/>
          <p:nvPr>
            <p:ph idx="1" type="body"/>
          </p:nvPr>
        </p:nvSpPr>
        <p:spPr>
          <a:xfrm>
            <a:off x="838200" y="1825625"/>
            <a:ext cx="6375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-17526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667"/>
              <a:buChar char="●"/>
            </a:pPr>
            <a:r>
              <a:rPr lang="en-US"/>
              <a:t>Head Line Judge </a:t>
            </a:r>
            <a:endParaRPr/>
          </a:p>
          <a:p>
            <a:pPr indent="-20977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10"/>
              <a:buChar char="○"/>
            </a:pPr>
            <a:r>
              <a:rPr lang="en-US" sz="2506"/>
              <a:t>Initial position is on the LOS</a:t>
            </a:r>
            <a:endParaRPr sz="2506"/>
          </a:p>
          <a:p>
            <a:pPr indent="-20977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10"/>
              <a:buChar char="○"/>
            </a:pPr>
            <a:r>
              <a:rPr lang="en-US" sz="2506"/>
              <a:t>Make sure the down box is in the correct spot and displays the correct down</a:t>
            </a:r>
            <a:endParaRPr sz="2506"/>
          </a:p>
          <a:p>
            <a:pPr indent="-20977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10"/>
              <a:buChar char="○"/>
            </a:pPr>
            <a:r>
              <a:rPr lang="en-US" sz="2506"/>
              <a:t>Mark the LOS for the defense (1 yard off the ball)</a:t>
            </a:r>
            <a:endParaRPr sz="2506"/>
          </a:p>
          <a:p>
            <a:pPr indent="-20977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10"/>
              <a:buChar char="○"/>
            </a:pPr>
            <a:r>
              <a:rPr lang="en-US" sz="2506"/>
              <a:t>Responsible for sideline, endline to endline</a:t>
            </a:r>
            <a:br>
              <a:rPr lang="en-US" sz="2506"/>
            </a:br>
            <a:endParaRPr sz="2506"/>
          </a:p>
          <a:p>
            <a:pPr indent="-135572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Line Judge</a:t>
            </a:r>
            <a:endParaRPr/>
          </a:p>
          <a:p>
            <a:pPr indent="-21045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36"/>
              <a:buChar char="○"/>
            </a:pPr>
            <a:r>
              <a:rPr lang="en-US" sz="2523"/>
              <a:t>Initial position is on the LOS, on sideline opposite of HL</a:t>
            </a:r>
            <a:endParaRPr sz="2523"/>
          </a:p>
          <a:p>
            <a:pPr indent="-210457" lvl="2" marL="1143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36"/>
              <a:buChar char="■"/>
            </a:pPr>
            <a:r>
              <a:rPr lang="en-US" sz="2523"/>
              <a:t>In certain situations the Referee may instruct the LJ’s original position at line to gain or goal line</a:t>
            </a:r>
            <a:endParaRPr sz="2523"/>
          </a:p>
          <a:p>
            <a:pPr indent="-21045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36"/>
              <a:buChar char="○"/>
            </a:pPr>
            <a:r>
              <a:rPr lang="en-US" sz="2523"/>
              <a:t>Count the defense</a:t>
            </a:r>
            <a:endParaRPr sz="2523"/>
          </a:p>
          <a:p>
            <a:pPr indent="-21045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36"/>
              <a:buChar char="○"/>
            </a:pPr>
            <a:r>
              <a:rPr lang="en-US" sz="2523"/>
              <a:t>Mark the LOS for the defense (1 yard off the ball)</a:t>
            </a:r>
            <a:endParaRPr sz="2523"/>
          </a:p>
          <a:p>
            <a:pPr indent="-19843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4032"/>
              <a:buChar char="○"/>
            </a:pPr>
            <a:r>
              <a:rPr lang="en-US" sz="2523"/>
              <a:t>Responsible for sideline, endline to endline</a:t>
            </a:r>
            <a:br>
              <a:rPr lang="en-US" sz="2220"/>
            </a:br>
            <a:endParaRPr sz="2220"/>
          </a:p>
          <a:p>
            <a:pPr indent="-135572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ct val="75000"/>
              <a:buChar char="●"/>
            </a:pPr>
            <a:r>
              <a:rPr lang="en-US"/>
              <a:t>Referee</a:t>
            </a:r>
            <a:endParaRPr/>
          </a:p>
          <a:p>
            <a:pPr indent="-21113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63"/>
              <a:buChar char="○"/>
            </a:pPr>
            <a:r>
              <a:rPr lang="en-US" sz="2540"/>
              <a:t>Initial position 12-15 yards back from the LOS</a:t>
            </a:r>
            <a:endParaRPr sz="2540"/>
          </a:p>
          <a:p>
            <a:pPr indent="-21113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63"/>
              <a:buChar char="○"/>
            </a:pPr>
            <a:r>
              <a:rPr lang="en-US" sz="2540"/>
              <a:t>Count the offense</a:t>
            </a:r>
            <a:endParaRPr sz="2540"/>
          </a:p>
          <a:p>
            <a:pPr indent="-21113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63"/>
              <a:buChar char="○"/>
            </a:pPr>
            <a:r>
              <a:rPr lang="en-US" sz="2540"/>
              <a:t>Responsible for play clock</a:t>
            </a:r>
            <a:endParaRPr sz="2540"/>
          </a:p>
          <a:p>
            <a:pPr indent="-21113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63"/>
              <a:buChar char="○"/>
            </a:pPr>
            <a:r>
              <a:rPr lang="en-US" sz="2540"/>
              <a:t>Rule on fouls on the QB</a:t>
            </a:r>
            <a:endParaRPr sz="2540"/>
          </a:p>
          <a:p>
            <a:pPr indent="-211137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6063"/>
              <a:buChar char="○"/>
            </a:pPr>
            <a:r>
              <a:rPr lang="en-US" sz="2540"/>
              <a:t>Spots the ball </a:t>
            </a:r>
            <a:endParaRPr sz="2540"/>
          </a:p>
        </p:txBody>
      </p:sp>
      <p:grpSp>
        <p:nvGrpSpPr>
          <p:cNvPr id="139" name="Google Shape;139;g375c0947e2c_0_0"/>
          <p:cNvGrpSpPr/>
          <p:nvPr/>
        </p:nvGrpSpPr>
        <p:grpSpPr>
          <a:xfrm>
            <a:off x="7814373" y="598057"/>
            <a:ext cx="3539571" cy="5661881"/>
            <a:chOff x="7814360" y="598219"/>
            <a:chExt cx="3539571" cy="5661881"/>
          </a:xfrm>
        </p:grpSpPr>
        <p:grpSp>
          <p:nvGrpSpPr>
            <p:cNvPr id="140" name="Google Shape;140;g375c0947e2c_0_0"/>
            <p:cNvGrpSpPr/>
            <p:nvPr/>
          </p:nvGrpSpPr>
          <p:grpSpPr>
            <a:xfrm rot="5400000">
              <a:off x="6753347" y="1659516"/>
              <a:ext cx="5661881" cy="3539287"/>
              <a:chOff x="3093823" y="3059670"/>
              <a:chExt cx="6819900" cy="3556000"/>
            </a:xfrm>
          </p:grpSpPr>
          <p:pic>
            <p:nvPicPr>
              <p:cNvPr id="141" name="Google Shape;141;g375c0947e2c_0_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093823" y="3059670"/>
                <a:ext cx="6819900" cy="3556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2" name="Google Shape;142;g375c0947e2c_0_0"/>
              <p:cNvSpPr/>
              <p:nvPr/>
            </p:nvSpPr>
            <p:spPr>
              <a:xfrm>
                <a:off x="3989173" y="3818238"/>
                <a:ext cx="5029200" cy="1828800"/>
              </a:xfrm>
              <a:prstGeom prst="rect">
                <a:avLst/>
              </a:prstGeom>
              <a:solidFill>
                <a:schemeClr val="accent1">
                  <a:alpha val="57647"/>
                </a:schemeClr>
              </a:solidFill>
              <a:ln cap="flat" cmpd="sng" w="19050">
                <a:solidFill>
                  <a:srgbClr val="082836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43" name="Google Shape;143;g375c0947e2c_0_0"/>
              <p:cNvCxnSpPr/>
              <p:nvPr/>
            </p:nvCxnSpPr>
            <p:spPr>
              <a:xfrm>
                <a:off x="3978876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44" name="Google Shape;144;g375c0947e2c_0_0"/>
              <p:cNvCxnSpPr/>
              <p:nvPr/>
            </p:nvCxnSpPr>
            <p:spPr>
              <a:xfrm>
                <a:off x="4996249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45" name="Google Shape;145;g375c0947e2c_0_0"/>
              <p:cNvCxnSpPr/>
              <p:nvPr/>
            </p:nvCxnSpPr>
            <p:spPr>
              <a:xfrm>
                <a:off x="6013622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46" name="Google Shape;146;g375c0947e2c_0_0"/>
              <p:cNvCxnSpPr/>
              <p:nvPr/>
            </p:nvCxnSpPr>
            <p:spPr>
              <a:xfrm>
                <a:off x="7030995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47" name="Google Shape;147;g375c0947e2c_0_0"/>
              <p:cNvCxnSpPr/>
              <p:nvPr/>
            </p:nvCxnSpPr>
            <p:spPr>
              <a:xfrm>
                <a:off x="8048368" y="3818238"/>
                <a:ext cx="0" cy="1828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cxnSp>
            <p:nvCxnSpPr>
              <p:cNvPr id="148" name="Google Shape;148;g375c0947e2c_0_0"/>
              <p:cNvCxnSpPr/>
              <p:nvPr/>
            </p:nvCxnSpPr>
            <p:spPr>
              <a:xfrm>
                <a:off x="4690078" y="4605638"/>
                <a:ext cx="0" cy="1524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</p:grpSp>
        <p:sp>
          <p:nvSpPr>
            <p:cNvPr id="149" name="Google Shape;149;g375c0947e2c_0_0"/>
            <p:cNvSpPr/>
            <p:nvPr/>
          </p:nvSpPr>
          <p:spPr>
            <a:xfrm>
              <a:off x="7814360" y="2578100"/>
              <a:ext cx="224700" cy="17271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an illustration of a football with a white stripe on the side (Provided by Tenor)" id="150" name="Google Shape;150;g375c0947e2c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135770">
            <a:off x="9642403" y="1864078"/>
            <a:ext cx="214246" cy="214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375c0947e2c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175" y="1799436"/>
            <a:ext cx="358650" cy="3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g375c0947e2c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90375" y="1799436"/>
            <a:ext cx="358650" cy="3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375c0947e2c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04813" y="1107575"/>
            <a:ext cx="358650" cy="35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2025-08-04T00:28:16Z</dcterms:created>
  <dc:creator>Katie Ott</dc:creator>
</cp:coreProperties>
</file>