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328" r:id="rId4"/>
    <p:sldId id="342" r:id="rId5"/>
    <p:sldId id="271" r:id="rId6"/>
    <p:sldId id="272" r:id="rId7"/>
    <p:sldId id="273" r:id="rId8"/>
    <p:sldId id="343" r:id="rId9"/>
    <p:sldId id="344" r:id="rId10"/>
    <p:sldId id="345" r:id="rId11"/>
    <p:sldId id="346" r:id="rId12"/>
    <p:sldId id="347" r:id="rId13"/>
    <p:sldId id="330" r:id="rId14"/>
    <p:sldId id="331" r:id="rId15"/>
    <p:sldId id="332" r:id="rId16"/>
    <p:sldId id="333" r:id="rId17"/>
    <p:sldId id="334" r:id="rId18"/>
    <p:sldId id="335" r:id="rId19"/>
    <p:sldId id="336" r:id="rId20"/>
    <p:sldId id="337" r:id="rId21"/>
    <p:sldId id="338" r:id="rId22"/>
    <p:sldId id="339" r:id="rId23"/>
    <p:sldId id="340" r:id="rId24"/>
    <p:sldId id="341" r:id="rId25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599" autoAdjust="0"/>
  </p:normalViewPr>
  <p:slideViewPr>
    <p:cSldViewPr>
      <p:cViewPr varScale="1">
        <p:scale>
          <a:sx n="84" d="100"/>
          <a:sy n="84" d="100"/>
        </p:scale>
        <p:origin x="774" y="78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2" d="100"/>
          <a:sy n="52" d="100"/>
        </p:scale>
        <p:origin x="2664" y="3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7/27/2022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7/27/2022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56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7/27/2022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7/27/2022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6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7/27/2022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55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7/27/2022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58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7/27/2022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60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7/27/2022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56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7/27/2022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7/27/2022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grpSp>
        <p:nvGrpSpPr>
          <p:cNvPr id="615" name="frame" descr="Box graphic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7/27/2022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grpSp>
        <p:nvGrpSpPr>
          <p:cNvPr id="614" name="frame" descr="Box graphic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7/27/2022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 smtClean="0"/>
              <a:pPr/>
              <a:t>7/27/2022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SDCFOA Position Clinic 2022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Umpire</a:t>
            </a:r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2787F-EA03-DA18-6572-BD6F89595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Umpire Mechanics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1E6FB-EEC7-C5DC-826E-4E96475FA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dirty="0"/>
              <a:t>PACE / CONTROL / DEMEANOR</a:t>
            </a:r>
          </a:p>
          <a:p>
            <a:pPr marL="0" indent="0">
              <a:buNone/>
            </a:pPr>
            <a:r>
              <a:rPr lang="en-US" sz="2600" dirty="0"/>
              <a:t>Umpires…</a:t>
            </a:r>
          </a:p>
          <a:p>
            <a:r>
              <a:rPr lang="en-US" dirty="0"/>
              <a:t>Are in the center of the action in almost every play</a:t>
            </a:r>
          </a:p>
          <a:p>
            <a:r>
              <a:rPr lang="en-US" dirty="0"/>
              <a:t>Ball on the ground, calm all around</a:t>
            </a:r>
          </a:p>
          <a:p>
            <a:r>
              <a:rPr lang="en-US" dirty="0"/>
              <a:t>Have the center and QB’s attention</a:t>
            </a:r>
          </a:p>
          <a:p>
            <a:r>
              <a:rPr lang="en-US" dirty="0"/>
              <a:t>Laziness and indifference are picked up on by players, coaches, and fans</a:t>
            </a:r>
          </a:p>
          <a:p>
            <a:r>
              <a:rPr lang="en-US" dirty="0"/>
              <a:t>On game day, control of the game is given from the head coach to the Referee, the sidelines to the Flanks, and the players to the Umpire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85172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2787F-EA03-DA18-6572-BD6F89595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Umpire Mechanics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1E6FB-EEC7-C5DC-826E-4E96475FA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KEYS / TRANSITIONS / HELP</a:t>
            </a:r>
          </a:p>
          <a:p>
            <a:r>
              <a:rPr lang="en-US" sz="2800" dirty="0"/>
              <a:t>Keys transition quickly as the play develops.  Talk about keys and transitions </a:t>
            </a:r>
            <a:r>
              <a:rPr lang="en-US" sz="2800" i="1" dirty="0"/>
              <a:t>every</a:t>
            </a:r>
            <a:r>
              <a:rPr lang="en-US" sz="2800" dirty="0"/>
              <a:t> pre-game</a:t>
            </a:r>
          </a:p>
          <a:p>
            <a:r>
              <a:rPr lang="en-US" sz="2800" dirty="0"/>
              <a:t>Unbalanced alignments and changes in player positions can be </a:t>
            </a:r>
            <a:r>
              <a:rPr lang="en-US" sz="2800" i="1" dirty="0"/>
              <a:t>indicators</a:t>
            </a:r>
            <a:r>
              <a:rPr lang="en-US" sz="2800" dirty="0"/>
              <a:t> that can be signaled to the crew</a:t>
            </a:r>
          </a:p>
          <a:p>
            <a:r>
              <a:rPr lang="en-US" sz="2800" dirty="0"/>
              <a:t>Flanks need to assist with line action on PAT/Field goals </a:t>
            </a:r>
          </a:p>
          <a:p>
            <a:r>
              <a:rPr lang="en-US" sz="2800" dirty="0"/>
              <a:t>Know your role when there is a need to “dig”, don’t get too many officials into the pile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442963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2787F-EA03-DA18-6572-BD6F89595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Umpire Mechanics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1E6FB-EEC7-C5DC-826E-4E96475FAD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905000"/>
            <a:ext cx="9144000" cy="45720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4700" dirty="0"/>
              <a:t>POSITIONING</a:t>
            </a:r>
          </a:p>
          <a:p>
            <a:pPr marL="0" indent="0">
              <a:buNone/>
            </a:pPr>
            <a:r>
              <a:rPr lang="en-US" sz="3800" dirty="0"/>
              <a:t>Getting into the BEST position to make the BEST call</a:t>
            </a:r>
          </a:p>
          <a:p>
            <a:r>
              <a:rPr lang="en-US" sz="3200" dirty="0"/>
              <a:t>Effective use of your mechanics can help you achieve this opportunity</a:t>
            </a:r>
          </a:p>
          <a:p>
            <a:r>
              <a:rPr lang="en-US" sz="3200" dirty="0"/>
              <a:t>Sometimes the field keeps you from being in the best position</a:t>
            </a:r>
          </a:p>
          <a:p>
            <a:r>
              <a:rPr lang="en-US" sz="3200" dirty="0"/>
              <a:t>You need to adapt and adjust to the situation to view the play</a:t>
            </a:r>
          </a:p>
          <a:p>
            <a:pPr marL="0" indent="0">
              <a:buNone/>
            </a:pPr>
            <a:r>
              <a:rPr lang="en-US" sz="3800" dirty="0"/>
              <a:t>Any step or move you make is for a purpose</a:t>
            </a:r>
          </a:p>
          <a:p>
            <a:r>
              <a:rPr lang="en-US" sz="3200" dirty="0"/>
              <a:t>To see between players… To look through to daylight</a:t>
            </a:r>
          </a:p>
          <a:p>
            <a:r>
              <a:rPr lang="en-US" sz="3200" dirty="0"/>
              <a:t>To see a line…</a:t>
            </a:r>
          </a:p>
          <a:p>
            <a:r>
              <a:rPr lang="en-US" sz="3200" dirty="0"/>
              <a:t>Be careful that you do take yourself out of a position to make the best possible call</a:t>
            </a:r>
          </a:p>
          <a:p>
            <a:r>
              <a:rPr lang="en-US" sz="3200" dirty="0"/>
              <a:t>Be careful that you do not become part of the play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14136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0CFA9-E4E4-48BB-B9F9-C264838D4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Focus on Rules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819E0-2192-4FCF-B50A-D0E67244D8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/>
              <a:t>What is the impact of key rules on our position?</a:t>
            </a:r>
          </a:p>
          <a:p>
            <a:r>
              <a:rPr lang="en-US" dirty="0"/>
              <a:t>If you are a good, well-rounded umpire there are no key rules.</a:t>
            </a:r>
          </a:p>
          <a:p>
            <a:r>
              <a:rPr lang="en-US" dirty="0"/>
              <a:t>THEY ARE ALL KEY!</a:t>
            </a:r>
          </a:p>
          <a:p>
            <a:r>
              <a:rPr lang="en-US" dirty="0"/>
              <a:t>To reinforce the importance of rules, I’m going to ask a lot of rhetorical questions.  Please do not answer.  This is not a rules study…</a:t>
            </a:r>
          </a:p>
          <a:p>
            <a:r>
              <a:rPr lang="en-US" dirty="0"/>
              <a:t>You exist in service of your crew and to drive crew success during the game.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43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C5E73-FA19-DD1C-2F65-4E321B6C5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Rule #1 – Game, Field, Players, Equipment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44E30-495E-E0FD-FE60-E45E12978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difference between a hashmark and a </a:t>
            </a:r>
            <a:r>
              <a:rPr lang="en-US" dirty="0" err="1"/>
              <a:t>yardline</a:t>
            </a:r>
            <a:r>
              <a:rPr lang="en-US" dirty="0"/>
              <a:t>?</a:t>
            </a:r>
          </a:p>
          <a:p>
            <a:r>
              <a:rPr lang="en-US" dirty="0"/>
              <a:t>Do you know what equipment is legal and what is illegal?</a:t>
            </a:r>
          </a:p>
          <a:p>
            <a:r>
              <a:rPr lang="en-US" dirty="0"/>
              <a:t>You are responsible for walking the teams and inspecting uniforms and equipment before every game.  Are you prepared to spot problems and tell the player how to correction?</a:t>
            </a:r>
          </a:p>
          <a:p>
            <a:r>
              <a:rPr lang="en-US" dirty="0"/>
              <a:t>In 4-man, do you know what a legal vs. illegal football is when the kicker presents the ball to you?</a:t>
            </a:r>
          </a:p>
        </p:txBody>
      </p:sp>
    </p:spTree>
    <p:extLst>
      <p:ext uri="{BB962C8B-B14F-4D97-AF65-F5344CB8AC3E}">
        <p14:creationId xmlns:p14="http://schemas.microsoft.com/office/powerpoint/2010/main" val="1502236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448BD-040D-5C60-8D6B-A7598302C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#2 -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E49A4-B6DC-A7D4-4FBF-7DD5394F2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don’t have a mastery of these, you can’t effectively read the rules.  Rule #2 is the basis for EVERYTHING in the rule book!</a:t>
            </a:r>
          </a:p>
          <a:p>
            <a:r>
              <a:rPr lang="en-US" dirty="0"/>
              <a:t>Do you know what the legal blocking techniques are?  Block in back vs. clipping?  Above vs. below the waist?</a:t>
            </a:r>
          </a:p>
          <a:p>
            <a:r>
              <a:rPr lang="en-US" dirty="0"/>
              <a:t>What is the Free Blocking Zone?  What action is legal vs. illegal and by whom?</a:t>
            </a:r>
          </a:p>
          <a:p>
            <a:r>
              <a:rPr lang="en-US" dirty="0"/>
              <a:t>What is the neutral zone expanded?  Why is it’s purpose?</a:t>
            </a:r>
          </a:p>
          <a:p>
            <a:r>
              <a:rPr lang="en-US" dirty="0"/>
              <a:t>What are all of the components of a PSK foul?</a:t>
            </a:r>
          </a:p>
          <a:p>
            <a:r>
              <a:rPr lang="en-US" dirty="0"/>
              <a:t>Do you know all of the “spot” definitions?</a:t>
            </a:r>
          </a:p>
        </p:txBody>
      </p:sp>
    </p:spTree>
    <p:extLst>
      <p:ext uri="{BB962C8B-B14F-4D97-AF65-F5344CB8AC3E}">
        <p14:creationId xmlns:p14="http://schemas.microsoft.com/office/powerpoint/2010/main" val="3420607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6AD2D-B5C2-30D3-3EE5-3DDA8104C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#3 – Periods, Timing, Substitutions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5D98C-E1B8-E192-5E8B-A2116F472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Are you prepared to support your white hat if he brain-locks on a timing issue?</a:t>
            </a:r>
          </a:p>
          <a:p>
            <a:r>
              <a:rPr lang="en-US" dirty="0"/>
              <a:t>Do you know when the game clock should be stopped/started?  What about starting the play clock?  When is it 25 vs. 40 seconds?</a:t>
            </a:r>
          </a:p>
          <a:p>
            <a:r>
              <a:rPr lang="en-US" dirty="0"/>
              <a:t>Between plays are you prepared to talk timing with your white hat?</a:t>
            </a:r>
          </a:p>
          <a:p>
            <a:r>
              <a:rPr lang="en-US" dirty="0"/>
              <a:t>During a timeout and while you are standing over the ball, can you identify an illegal conference?</a:t>
            </a:r>
          </a:p>
        </p:txBody>
      </p:sp>
    </p:spTree>
    <p:extLst>
      <p:ext uri="{BB962C8B-B14F-4D97-AF65-F5344CB8AC3E}">
        <p14:creationId xmlns:p14="http://schemas.microsoft.com/office/powerpoint/2010/main" val="2301620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0CA01-2AE6-870B-C580-31642354A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4 – Ball in Play, Dead Ball, OOB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0C708-CF42-CB0A-C529-BDD5B0FEB9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know when a down ends?</a:t>
            </a:r>
          </a:p>
          <a:p>
            <a:r>
              <a:rPr lang="en-US" dirty="0"/>
              <a:t>If there is an IW, do you know the rules in case your white hat blanks?</a:t>
            </a:r>
          </a:p>
          <a:p>
            <a:r>
              <a:rPr lang="en-US" dirty="0"/>
              <a:t>When can A designate the spot where they want to snap the ball?</a:t>
            </a:r>
          </a:p>
          <a:p>
            <a:r>
              <a:rPr lang="en-US" dirty="0"/>
              <a:t>When is the ball next snapped at the dead ball spot versus moving it to the hashmark?</a:t>
            </a:r>
          </a:p>
          <a:p>
            <a:r>
              <a:rPr lang="en-US" dirty="0"/>
              <a:t>What exceptions apply to the holder, with his knee on the ground at the snap, on a scrimmage kick?</a:t>
            </a:r>
          </a:p>
        </p:txBody>
      </p:sp>
    </p:spTree>
    <p:extLst>
      <p:ext uri="{BB962C8B-B14F-4D97-AF65-F5344CB8AC3E}">
        <p14:creationId xmlns:p14="http://schemas.microsoft.com/office/powerpoint/2010/main" val="3644878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FBF7D-4D65-C952-A1C6-B317A3DE7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5 – Downs and Possession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E2601-736A-E0F2-3E48-33BB2FB06C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know what penalties we do not consider when awarding a new series after fourth down?</a:t>
            </a:r>
          </a:p>
          <a:p>
            <a:r>
              <a:rPr lang="en-US" dirty="0"/>
              <a:t>Do you know how to rule on a kicked ball that is recovered (untouched) by K in their backfield?</a:t>
            </a:r>
          </a:p>
          <a:p>
            <a:r>
              <a:rPr lang="en-US" dirty="0"/>
              <a:t>Do you know how to spot the ball after an incomplete pass on fourth down?  (HINT:  Make your HL move the sticks.)</a:t>
            </a:r>
          </a:p>
        </p:txBody>
      </p:sp>
    </p:spTree>
    <p:extLst>
      <p:ext uri="{BB962C8B-B14F-4D97-AF65-F5344CB8AC3E}">
        <p14:creationId xmlns:p14="http://schemas.microsoft.com/office/powerpoint/2010/main" val="1970620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F5947-DEFD-3858-5763-7FC5A1EE3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6 – Kicking and Fair Catch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4BBAD-70CB-894F-C790-855DC037C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know what makes a free kick formation legal/illegal for K?</a:t>
            </a:r>
          </a:p>
          <a:p>
            <a:r>
              <a:rPr lang="en-US" dirty="0"/>
              <a:t>Can K ever recover and advance a kick?  What are you going to do if K starts to advance a free kick and the covering official brain locks?</a:t>
            </a:r>
          </a:p>
          <a:p>
            <a:r>
              <a:rPr lang="en-US" dirty="0"/>
              <a:t>What are R’s options if K’s free kick goes out of bounds?</a:t>
            </a:r>
          </a:p>
          <a:p>
            <a:r>
              <a:rPr lang="en-US" dirty="0"/>
              <a:t>What are the rules around first touching?  When is touching ignored?</a:t>
            </a:r>
          </a:p>
          <a:p>
            <a:r>
              <a:rPr lang="en-US" dirty="0"/>
              <a:t>What are the penalty options on kick catching interference?</a:t>
            </a:r>
          </a:p>
          <a:p>
            <a:r>
              <a:rPr lang="en-US" dirty="0"/>
              <a:t>What are R’s options after a successful fair catch?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386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Role of the Umpire- Mike Gunzelman</a:t>
            </a:r>
          </a:p>
          <a:p>
            <a:r>
              <a:rPr lang="en-US" dirty="0"/>
              <a:t>Key Umpire Mechanics- Scott Carroll</a:t>
            </a:r>
          </a:p>
          <a:p>
            <a:r>
              <a:rPr lang="en-US" dirty="0"/>
              <a:t>Focus on Rules- Ed </a:t>
            </a:r>
            <a:r>
              <a:rPr lang="en-US" dirty="0" err="1"/>
              <a:t>Blick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53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945C2-024A-C60E-CE77-7CD194BB4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7 – Snapping, Handing, Passing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CEE28A-92E0-95A3-CA2F-DEAD4B16C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What constitutes a legal/illegal snap?</a:t>
            </a:r>
          </a:p>
          <a:p>
            <a:r>
              <a:rPr lang="en-US" dirty="0"/>
              <a:t>Which A linemen can lock legs?</a:t>
            </a:r>
          </a:p>
          <a:p>
            <a:r>
              <a:rPr lang="en-US" dirty="0"/>
              <a:t>Who are your ineligibles?  Do you know the numbering exceptions for any down?</a:t>
            </a:r>
          </a:p>
          <a:p>
            <a:r>
              <a:rPr lang="en-US" dirty="0"/>
              <a:t>What does A’s right guard have to do before receiving a handoff?</a:t>
            </a:r>
          </a:p>
          <a:p>
            <a:r>
              <a:rPr lang="en-US" dirty="0"/>
              <a:t>What constitutes an ineligible downfield?</a:t>
            </a:r>
          </a:p>
          <a:p>
            <a:r>
              <a:rPr lang="en-US" dirty="0"/>
              <a:t>Where is the enforcement spot for an illegal forward pass?</a:t>
            </a:r>
          </a:p>
          <a:p>
            <a:r>
              <a:rPr lang="en-US" dirty="0"/>
              <a:t>What are you going to do if you observe forward handing on a kick-off return?</a:t>
            </a:r>
          </a:p>
        </p:txBody>
      </p:sp>
    </p:spTree>
    <p:extLst>
      <p:ext uri="{BB962C8B-B14F-4D97-AF65-F5344CB8AC3E}">
        <p14:creationId xmlns:p14="http://schemas.microsoft.com/office/powerpoint/2010/main" val="665028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151E7-EDFB-CC1D-2F5A-463A67698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8 – Scoring Plays, Touchback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00927-8BEF-9AB6-F1AD-CC8B871EF7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know the rules around penalty enforcement when there is a foul during any scoring play?</a:t>
            </a:r>
          </a:p>
          <a:p>
            <a:r>
              <a:rPr lang="en-US" dirty="0"/>
              <a:t>What happens if A commits a LOD penalty on a successful try?</a:t>
            </a:r>
          </a:p>
          <a:p>
            <a:r>
              <a:rPr lang="en-US" dirty="0"/>
              <a:t>Do you know the rules around force?</a:t>
            </a:r>
          </a:p>
          <a:p>
            <a:r>
              <a:rPr lang="en-US" dirty="0"/>
              <a:t>Do you know the momentum exception and are you prepared to “have an opinion” if the crew misinterprets it?</a:t>
            </a:r>
          </a:p>
        </p:txBody>
      </p:sp>
    </p:spTree>
    <p:extLst>
      <p:ext uri="{BB962C8B-B14F-4D97-AF65-F5344CB8AC3E}">
        <p14:creationId xmlns:p14="http://schemas.microsoft.com/office/powerpoint/2010/main" val="1102100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74378-69E3-5313-9614-7CB683CC8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9 - Conduct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62E24-0952-BEC0-4776-168232882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constitutes an illegal block or hold?</a:t>
            </a:r>
          </a:p>
          <a:p>
            <a:r>
              <a:rPr lang="en-US" dirty="0"/>
              <a:t>What is a chop block?  A clip?  A block below the waist?</a:t>
            </a:r>
          </a:p>
          <a:p>
            <a:r>
              <a:rPr lang="en-US" dirty="0"/>
              <a:t>What is rouging the snapper?</a:t>
            </a:r>
          </a:p>
          <a:p>
            <a:r>
              <a:rPr lang="en-US" dirty="0"/>
              <a:t>Do you know what constitutes spearing, targeting, and a personal foul for excessive contact?</a:t>
            </a:r>
          </a:p>
          <a:p>
            <a:r>
              <a:rPr lang="en-US" dirty="0"/>
              <a:t>When is a player “defenseless”?</a:t>
            </a:r>
          </a:p>
          <a:p>
            <a:r>
              <a:rPr lang="en-US" dirty="0"/>
              <a:t>You </a:t>
            </a:r>
            <a:r>
              <a:rPr lang="en-US" dirty="0" err="1"/>
              <a:t>gotta</a:t>
            </a:r>
            <a:r>
              <a:rPr lang="en-US" dirty="0"/>
              <a:t> know!!!</a:t>
            </a:r>
          </a:p>
        </p:txBody>
      </p:sp>
    </p:spTree>
    <p:extLst>
      <p:ext uri="{BB962C8B-B14F-4D97-AF65-F5344CB8AC3E}">
        <p14:creationId xmlns:p14="http://schemas.microsoft.com/office/powerpoint/2010/main" val="2024126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17E13-BE9D-3909-F89A-97C550548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10 - Enforcement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DF358-8F49-1B34-63CC-4CDFAACB3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know how to enforce live ball and dead ball fouls that occur during the same play?</a:t>
            </a:r>
          </a:p>
          <a:p>
            <a:r>
              <a:rPr lang="en-US" dirty="0"/>
              <a:t>What’s the difference between double and multiple fouls?</a:t>
            </a:r>
          </a:p>
          <a:p>
            <a:r>
              <a:rPr lang="en-US" dirty="0"/>
              <a:t>What constitutes a running play vs. a loose ball play?  Can you have more than one type of play during a scrimmage down?</a:t>
            </a:r>
          </a:p>
          <a:p>
            <a:r>
              <a:rPr lang="en-US" dirty="0"/>
              <a:t>Where is the enforcement spot if a foul by B occurs in the end zone and the result of the play would be a safety?</a:t>
            </a:r>
          </a:p>
          <a:p>
            <a:r>
              <a:rPr lang="en-US" dirty="0"/>
              <a:t>There is no excuse for not knowing enforcements…it’s our job!</a:t>
            </a:r>
          </a:p>
        </p:txBody>
      </p:sp>
    </p:spTree>
    <p:extLst>
      <p:ext uri="{BB962C8B-B14F-4D97-AF65-F5344CB8AC3E}">
        <p14:creationId xmlns:p14="http://schemas.microsoft.com/office/powerpoint/2010/main" val="382800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449F5-D533-DDC8-0814-2BCE83CEA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LIVE IN SERVICE OF YOUR CREW!!!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93979-1D7B-CCBC-5F4E-7E6C8ED74C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Being an umpire is a huge responsibility.  Don’t let your white hat or the crew down!</a:t>
            </a:r>
          </a:p>
          <a:p>
            <a:r>
              <a:rPr lang="en-US" dirty="0"/>
              <a:t>Know your rules and enforcements.  Your crew is depending on you.</a:t>
            </a:r>
          </a:p>
          <a:p>
            <a:r>
              <a:rPr lang="en-US" dirty="0"/>
              <a:t>Never miss an opportunity to be </a:t>
            </a:r>
            <a:r>
              <a:rPr lang="en-US"/>
              <a:t>a crew saver.</a:t>
            </a:r>
            <a:endParaRPr lang="en-US" dirty="0"/>
          </a:p>
          <a:p>
            <a:r>
              <a:rPr lang="en-US" dirty="0"/>
              <a:t>Good luck!</a:t>
            </a:r>
          </a:p>
        </p:txBody>
      </p:sp>
    </p:spTree>
    <p:extLst>
      <p:ext uri="{BB962C8B-B14F-4D97-AF65-F5344CB8AC3E}">
        <p14:creationId xmlns:p14="http://schemas.microsoft.com/office/powerpoint/2010/main" val="1260211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ln w="0"/>
                <a:effectLst>
                  <a:reflection blurRad="12700" stA="50000" endPos="50000" dist="5000" dir="5400000" sy="-100000" rotWithShape="0"/>
                </a:effectLst>
              </a:rPr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not…</a:t>
            </a:r>
          </a:p>
          <a:p>
            <a:pPr lvl="1"/>
            <a:r>
              <a:rPr lang="en-US" dirty="0"/>
              <a:t>An Umpire Mechanics presentation.  The SDCFOA Mechanics and Philosophies manual and the Umpire Clinic are excellent sources</a:t>
            </a:r>
          </a:p>
          <a:p>
            <a:pPr lvl="1"/>
            <a:r>
              <a:rPr lang="en-US" dirty="0"/>
              <a:t>A comprehensive set of instructions for the Umpire or crew</a:t>
            </a:r>
          </a:p>
          <a:p>
            <a:r>
              <a:rPr lang="en-US" dirty="0"/>
              <a:t>What it IS…</a:t>
            </a:r>
          </a:p>
          <a:p>
            <a:pPr lvl="1"/>
            <a:r>
              <a:rPr lang="en-US" dirty="0"/>
              <a:t>Discussion / talking points that can be used by Umpires and crews to better understand the unique challenges of the Umpire position, its keys, movements, and communications within the game, the players/coaches, and the officiating crew. 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12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8FEEE-FDB7-46FE-B7E8-4ECEF33B7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br>
              <a:rPr lang="en-US" dirty="0"/>
            </a:br>
            <a:r>
              <a:rPr lang="en-US" dirty="0"/>
              <a:t>Understanding and Owning the Role of Umpire</a:t>
            </a:r>
            <a:br>
              <a:rPr lang="en-US" dirty="0"/>
            </a:br>
            <a:r>
              <a:rPr lang="en-US" dirty="0"/>
              <a:t>U is for Unique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E44CC-21C4-4176-874E-5C15F4304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dirty="0"/>
              <a:t>An outstanding Umpire is committed to being the hub of the crew </a:t>
            </a:r>
          </a:p>
          <a:p>
            <a:pPr marL="0" indent="0" algn="ctr">
              <a:buNone/>
            </a:pPr>
            <a:r>
              <a:rPr lang="en-US" u="sng" dirty="0"/>
              <a:t>if they decide to own that role</a:t>
            </a:r>
          </a:p>
          <a:p>
            <a:pPr lvl="1"/>
            <a:r>
              <a:rPr lang="en-US" dirty="0"/>
              <a:t>We are in the center of action on every scrimmage play</a:t>
            </a:r>
          </a:p>
          <a:p>
            <a:pPr lvl="1"/>
            <a:r>
              <a:rPr lang="en-US" dirty="0"/>
              <a:t>We have a unique inside-out view of the play</a:t>
            </a:r>
          </a:p>
          <a:p>
            <a:pPr lvl="1"/>
            <a:r>
              <a:rPr lang="en-US" dirty="0"/>
              <a:t>Its not a passive role: Dead-ball action—we should be trying to prevent it</a:t>
            </a:r>
          </a:p>
          <a:p>
            <a:pPr lvl="1"/>
            <a:r>
              <a:rPr lang="en-US" dirty="0"/>
              <a:t>It’s not a passive role: We should be driving the engine of the crew</a:t>
            </a:r>
          </a:p>
          <a:p>
            <a:pPr lvl="1"/>
            <a:r>
              <a:rPr lang="en-US" dirty="0"/>
              <a:t>Its not a passive role: Our voice is our best tool to maintain a presence </a:t>
            </a:r>
          </a:p>
          <a:p>
            <a:pPr lvl="1"/>
            <a:r>
              <a:rPr lang="en-US" dirty="0"/>
              <a:t>During penalty discussion and enforcement, the crew can be “disconnected”.  Make sure the crew is on the </a:t>
            </a:r>
            <a:r>
              <a:rPr lang="en-US"/>
              <a:t>same page.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The Umpire has the opportunity to add a unique voice to the crew from the locker room to the field and the post-game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514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232D2-2191-4C69-932D-BEC1C4835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Driving the Engine of the Game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4DD958-D3FD-49A0-B02B-FBFFF17EC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Umpire and 2 flank officials are the engine of a 4-person crew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The pace of the game is completely dependent on our efficiency</a:t>
            </a:r>
          </a:p>
          <a:p>
            <a:pPr lvl="1"/>
            <a:r>
              <a:rPr lang="en-US" dirty="0"/>
              <a:t>Establish this expectation in the pre-game</a:t>
            </a:r>
          </a:p>
          <a:p>
            <a:pPr lvl="1"/>
            <a:r>
              <a:rPr lang="en-US" dirty="0"/>
              <a:t>Nothing less than perfect progress spots is acceptable</a:t>
            </a:r>
          </a:p>
          <a:p>
            <a:pPr lvl="1"/>
            <a:r>
              <a:rPr lang="en-US" dirty="0"/>
              <a:t>Efficient ball retrieval is key-  sharp throws and no balls on the ground</a:t>
            </a:r>
          </a:p>
          <a:p>
            <a:pPr lvl="1"/>
            <a:r>
              <a:rPr lang="en-US" dirty="0"/>
              <a:t>Help the HL manage the chain crew</a:t>
            </a:r>
          </a:p>
          <a:p>
            <a:pPr lvl="1"/>
            <a:r>
              <a:rPr lang="en-US" dirty="0"/>
              <a:t>Encourage the LJ to have the loudest voice on the field</a:t>
            </a:r>
          </a:p>
          <a:p>
            <a:pPr lvl="1"/>
            <a:r>
              <a:rPr lang="en-US" dirty="0"/>
              <a:t>Let’s be honest, Umpire hustle is a key part of the engine</a:t>
            </a:r>
          </a:p>
        </p:txBody>
      </p:sp>
    </p:spTree>
    <p:extLst>
      <p:ext uri="{BB962C8B-B14F-4D97-AF65-F5344CB8AC3E}">
        <p14:creationId xmlns:p14="http://schemas.microsoft.com/office/powerpoint/2010/main" val="772900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C803F-5625-473B-B352-9C463ED52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Finding Your Voice: </a:t>
            </a:r>
            <a:r>
              <a:rPr lang="en-US" u="sng" dirty="0"/>
              <a:t>With the Crew </a:t>
            </a:r>
            <a:br>
              <a:rPr lang="en-US" dirty="0"/>
            </a:br>
            <a:r>
              <a:rPr lang="en-US" dirty="0"/>
              <a:t>Be that guy who looks after everyone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88B80-E7B0-4ACB-92BD-58A7715CF1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Think of all the responsibility the Referee has.  Your voice can add so much to create strong crew cohesion</a:t>
            </a:r>
          </a:p>
          <a:p>
            <a:pPr lvl="1"/>
            <a:r>
              <a:rPr lang="en-US" dirty="0"/>
              <a:t>Prepare your thoughts and expectations for a pre-season crew meeting , but also a 4-person freshman game.  What do we need to work on from last week?</a:t>
            </a:r>
          </a:p>
          <a:p>
            <a:pPr lvl="1"/>
            <a:r>
              <a:rPr lang="en-US" dirty="0"/>
              <a:t>Is the crew ready to take the field? Uniforms, Clip, Coin, Radio and Timers</a:t>
            </a:r>
          </a:p>
          <a:p>
            <a:pPr lvl="1"/>
            <a:r>
              <a:rPr lang="en-US" dirty="0"/>
              <a:t>During the game, be the guy who speaks up and even challenges if we are right</a:t>
            </a:r>
          </a:p>
          <a:p>
            <a:pPr lvl="1"/>
            <a:r>
              <a:rPr lang="en-US" dirty="0"/>
              <a:t>Keep the R informed and communicate with the other members of the engine</a:t>
            </a:r>
          </a:p>
          <a:p>
            <a:pPr lvl="1"/>
            <a:r>
              <a:rPr lang="en-US" dirty="0"/>
              <a:t>At half time- players to watch, trends, “what did you see on that play?”</a:t>
            </a:r>
          </a:p>
          <a:p>
            <a:pPr lvl="1"/>
            <a:r>
              <a:rPr lang="en-US" dirty="0"/>
              <a:t>Post game – You Make sure we talk about everything that we need to.  Especially anything in doubt.  Even if it’s awkward, find your voice to bring it up</a:t>
            </a:r>
          </a:p>
          <a:p>
            <a:pPr lvl="1"/>
            <a:endParaRPr lang="en-US" dirty="0"/>
          </a:p>
          <a:p>
            <a:r>
              <a:rPr lang="en-US" dirty="0"/>
              <a:t>If the Referee is responsible for performance of the crew, the Umpire is responsible for the Culture of the crew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157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CC8FB-9EEF-44E8-ADFD-4634BB225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Finding Your Voice: </a:t>
            </a:r>
            <a:r>
              <a:rPr lang="en-US" u="sng" dirty="0"/>
              <a:t>With the Players</a:t>
            </a:r>
            <a:br>
              <a:rPr lang="en-US" u="sng" dirty="0"/>
            </a:br>
            <a:r>
              <a:rPr lang="en-US" dirty="0"/>
              <a:t>Be that guy who can control the game with just his voice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CC61E-8B23-4407-B9F2-C35CFCA19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your communication style?  You better know and find your style.  You need to be comfortable as the voice of the game</a:t>
            </a:r>
          </a:p>
          <a:p>
            <a:pPr lvl="1"/>
            <a:r>
              <a:rPr lang="en-US" dirty="0"/>
              <a:t>What do you say to the center in pre-game?</a:t>
            </a:r>
          </a:p>
          <a:p>
            <a:pPr lvl="1"/>
            <a:r>
              <a:rPr lang="en-US" dirty="0"/>
              <a:t>Hearing the Umpire’s voice in every pile is the root of controlling the game</a:t>
            </a:r>
          </a:p>
          <a:p>
            <a:pPr lvl="1"/>
            <a:r>
              <a:rPr lang="en-US" dirty="0"/>
              <a:t>Are you quiet or vocal? Are you gruff?  Friendly?  Teaching?</a:t>
            </a:r>
          </a:p>
          <a:p>
            <a:pPr lvl="1"/>
            <a:r>
              <a:rPr lang="en-US" dirty="0"/>
              <a:t>How do you communicate “play’s over”?</a:t>
            </a:r>
          </a:p>
          <a:p>
            <a:pPr lvl="1"/>
            <a:r>
              <a:rPr lang="en-US" dirty="0"/>
              <a:t>When and how do you escalate your communication</a:t>
            </a:r>
          </a:p>
          <a:p>
            <a:pPr lvl="1"/>
            <a:r>
              <a:rPr lang="en-US" dirty="0"/>
              <a:t>Not all players respect authority today.  Are you being wiser-than-them to de-fuse a situation</a:t>
            </a:r>
          </a:p>
          <a:p>
            <a:pPr lvl="1"/>
            <a:r>
              <a:rPr lang="en-US" dirty="0"/>
              <a:t>When to talk and when to throw </a:t>
            </a:r>
            <a:r>
              <a:rPr lang="en-US"/>
              <a:t>a flag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368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2787F-EA03-DA18-6572-BD6F89595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Umpire Mechanics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1E6FB-EEC7-C5DC-826E-4E96475FA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/>
              <a:t>COMMUNICATION</a:t>
            </a:r>
          </a:p>
          <a:p>
            <a:r>
              <a:rPr lang="en-US" dirty="0"/>
              <a:t>Umpires</a:t>
            </a:r>
            <a:r>
              <a:rPr lang="en-US" sz="2000" dirty="0"/>
              <a:t>…</a:t>
            </a:r>
          </a:p>
          <a:p>
            <a:pPr lvl="1"/>
            <a:r>
              <a:rPr lang="en-US" sz="2200" dirty="0"/>
              <a:t>Predominately use their voice and presence to control player action, separate “colors”, and dead-ball officiate </a:t>
            </a:r>
          </a:p>
          <a:p>
            <a:pPr lvl="1"/>
            <a:r>
              <a:rPr lang="en-US" sz="2200" dirty="0"/>
              <a:t>Help with catch/no catch, fumble/no fumble, and sometimes progress</a:t>
            </a:r>
          </a:p>
          <a:p>
            <a:pPr lvl="1"/>
            <a:r>
              <a:rPr lang="en-US" sz="2200" dirty="0"/>
              <a:t>Set tone with and create a rapport with players that the crew can leverage and enhance</a:t>
            </a:r>
          </a:p>
          <a:p>
            <a:pPr lvl="1"/>
            <a:r>
              <a:rPr lang="en-US" sz="2200" dirty="0"/>
              <a:t>Communicates ‘options’ with the crew to improve sideline communication and promptness of enforcements</a:t>
            </a:r>
          </a:p>
          <a:p>
            <a:pPr lvl="1"/>
            <a:r>
              <a:rPr lang="en-US" sz="2200" dirty="0"/>
              <a:t>Understands the flow of the game and adjust themselves and crew as required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83112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2787F-EA03-DA18-6572-BD6F89595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Umpire Mechanics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1E6FB-EEC7-C5DC-826E-4E96475FA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100" dirty="0"/>
              <a:t>SMALL THINGS – BIG DIFFERENCE</a:t>
            </a:r>
          </a:p>
          <a:p>
            <a:pPr marL="0" indent="0">
              <a:buNone/>
            </a:pPr>
            <a:r>
              <a:rPr lang="en-US" sz="2800" dirty="0"/>
              <a:t>There are many small things, things that go unnoticed by the typical player, coach, or fan, that an Umpire can do to help the crew have a better game. </a:t>
            </a:r>
          </a:p>
          <a:p>
            <a:r>
              <a:rPr lang="en-US" sz="2600" dirty="0"/>
              <a:t>Confirm with voice and signal each time they “have the spot” </a:t>
            </a:r>
          </a:p>
          <a:p>
            <a:r>
              <a:rPr lang="en-US" sz="2600" dirty="0"/>
              <a:t>Know the names and numbers of the centers, long snappers, and defensive captains</a:t>
            </a:r>
          </a:p>
          <a:p>
            <a:r>
              <a:rPr lang="en-US" sz="2600" dirty="0"/>
              <a:t>Know the numbering exceptions prior to kick-off and share with the crew</a:t>
            </a:r>
          </a:p>
          <a:p>
            <a:r>
              <a:rPr lang="en-US" sz="2600" dirty="0"/>
              <a:t>Consistent in signaling and action, especially during enforcements</a:t>
            </a:r>
          </a:p>
          <a:p>
            <a:r>
              <a:rPr lang="en-US" sz="2600" dirty="0"/>
              <a:t>Assist in ball handling and plays out of bounds</a:t>
            </a:r>
          </a:p>
          <a:p>
            <a:r>
              <a:rPr lang="en-US" sz="2600" dirty="0"/>
              <a:t>Cadence is key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146773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0001018.potx" id="{D19C2884-2C55-4C1A-A5C2-5D03FF1F35A4}" vid="{5F7A9C6A-558C-4654-B762-2F22BC904FAE}"/>
    </a:ext>
  </a:extLst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Chalkboard education presentation (widescreen)</Template>
  <TotalTime>862</TotalTime>
  <Words>2068</Words>
  <Application>Microsoft Office PowerPoint</Application>
  <PresentationFormat>Custom</PresentationFormat>
  <Paragraphs>165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Consolas</vt:lpstr>
      <vt:lpstr>Corbel</vt:lpstr>
      <vt:lpstr>Chalkboard 16x9</vt:lpstr>
      <vt:lpstr>SDCFOA Position Clinic 2022</vt:lpstr>
      <vt:lpstr>Outline</vt:lpstr>
      <vt:lpstr>Overview</vt:lpstr>
      <vt:lpstr>  Understanding and Owning the Role of Umpire U is for Unique</vt:lpstr>
      <vt:lpstr>Driving the Engine of the Game</vt:lpstr>
      <vt:lpstr>Finding Your Voice: With the Crew  Be that guy who looks after everyone</vt:lpstr>
      <vt:lpstr>Finding Your Voice: With the Players Be that guy who can control the game with just his voice</vt:lpstr>
      <vt:lpstr>Key Umpire Mechanics</vt:lpstr>
      <vt:lpstr>Key Umpire Mechanics</vt:lpstr>
      <vt:lpstr>Key Umpire Mechanics</vt:lpstr>
      <vt:lpstr>Key Umpire Mechanics</vt:lpstr>
      <vt:lpstr>Key Umpire Mechanics</vt:lpstr>
      <vt:lpstr>Focus on Rules</vt:lpstr>
      <vt:lpstr>Rule #1 – Game, Field, Players, Equipment</vt:lpstr>
      <vt:lpstr>Rule #2 - Definitions</vt:lpstr>
      <vt:lpstr>Rule #3 – Periods, Timing, Substitutions</vt:lpstr>
      <vt:lpstr>Rule 4 – Ball in Play, Dead Ball, OOB</vt:lpstr>
      <vt:lpstr>Rule 5 – Downs and Possession</vt:lpstr>
      <vt:lpstr>Rule 6 – Kicking and Fair Catch</vt:lpstr>
      <vt:lpstr>Rule 7 – Snapping, Handing, Passing</vt:lpstr>
      <vt:lpstr>Rule 8 – Scoring Plays, Touchback</vt:lpstr>
      <vt:lpstr>Rule 9 - Conduct</vt:lpstr>
      <vt:lpstr>Rule 10 - Enforcement</vt:lpstr>
      <vt:lpstr>YOU LIVE IN SERVICE OF YOUR CREW!!!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SDCFOA Position Clinic 2022</dc:title>
  <dc:creator>Gunzelman, Michael</dc:creator>
  <cp:lastModifiedBy>Scott Carroll</cp:lastModifiedBy>
  <cp:revision>8</cp:revision>
  <dcterms:created xsi:type="dcterms:W3CDTF">2022-06-14T02:20:42Z</dcterms:created>
  <dcterms:modified xsi:type="dcterms:W3CDTF">2022-07-28T00:01:11Z</dcterms:modified>
</cp:coreProperties>
</file>