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15"/>
  </p:notesMasterIdLst>
  <p:sldIdLst>
    <p:sldId id="256" r:id="rId5"/>
    <p:sldId id="278" r:id="rId6"/>
    <p:sldId id="264" r:id="rId7"/>
    <p:sldId id="261" r:id="rId8"/>
    <p:sldId id="262" r:id="rId9"/>
    <p:sldId id="271" r:id="rId10"/>
    <p:sldId id="259" r:id="rId11"/>
    <p:sldId id="260" r:id="rId12"/>
    <p:sldId id="258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BC74B-22DA-4F46-9F7E-FC45680C2D9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E4A20-9AE8-44D0-BE44-B7F8572E3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2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E4A20-9AE8-44D0-BE44-B7F8572E36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Tuesday, October 21,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42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8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4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1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5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0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9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2524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4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Tuesday, October 21,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9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October 21,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99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on 3D circle art">
            <a:extLst>
              <a:ext uri="{FF2B5EF4-FFF2-40B4-BE49-F238E27FC236}">
                <a16:creationId xmlns:a16="http://schemas.microsoft.com/office/drawing/2014/main" id="{CAE46761-B113-3FFE-4435-F7C6DB17A7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332287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950E7-1B98-949F-3373-AA5601D76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5613" y="549275"/>
            <a:ext cx="3565524" cy="2887174"/>
          </a:xfrm>
        </p:spPr>
        <p:txBody>
          <a:bodyPr anchor="b">
            <a:normAutofit/>
          </a:bodyPr>
          <a:lstStyle/>
          <a:p>
            <a:r>
              <a:rPr lang="en-US" sz="4800" dirty="0"/>
              <a:t>What Makes Us Good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4CEB7D-BAA3-A6D7-7DFC-EE27F4941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5612" y="3569007"/>
            <a:ext cx="3565525" cy="2523817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tx1">
                    <a:alpha val="60000"/>
                  </a:schemeClr>
                </a:solidFill>
              </a:rPr>
              <a:t>Tim Podraza</a:t>
            </a:r>
          </a:p>
        </p:txBody>
      </p:sp>
    </p:spTree>
    <p:extLst>
      <p:ext uri="{BB962C8B-B14F-4D97-AF65-F5344CB8AC3E}">
        <p14:creationId xmlns:p14="http://schemas.microsoft.com/office/powerpoint/2010/main" val="1897270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E4A0FF0-C01D-4D79-B2A0-DB8ABC7F3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400" y="2266416"/>
            <a:ext cx="6370275" cy="2215991"/>
          </a:xfrm>
        </p:spPr>
        <p:txBody>
          <a:bodyPr anchor="ctr">
            <a:normAutofit/>
          </a:bodyPr>
          <a:lstStyle/>
          <a:p>
            <a:r>
              <a:rPr lang="en-US" sz="4800" dirty="0"/>
              <a:t>Pressure &amp; Passion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0575" y="2169325"/>
            <a:ext cx="4500563" cy="2519350"/>
          </a:xfrm>
        </p:spPr>
        <p:txBody>
          <a:bodyPr anchor="ctr">
            <a:normAutofit/>
          </a:bodyPr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alpha val="60000"/>
                  </a:schemeClr>
                </a:solidFill>
              </a:rPr>
              <a:t>Enjoy the pressure!</a:t>
            </a:r>
          </a:p>
          <a:p>
            <a:pPr marL="914400" lvl="1" indent="-457200" algn="r">
              <a:buFont typeface="Arial" panose="020B0604020202020204" pitchFamily="34" charset="0"/>
              <a:buChar char="•"/>
            </a:pPr>
            <a:r>
              <a:rPr lang="en-US" sz="2400" dirty="0"/>
              <a:t>Only the good ones get to experience it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alpha val="60000"/>
                  </a:schemeClr>
                </a:solidFill>
              </a:rPr>
              <a:t>Have a passion for officiating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BADA6A-2C76-4836-8989-77894EEFD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4142" y="0"/>
            <a:ext cx="1972470" cy="1803719"/>
          </a:xfrm>
          <a:custGeom>
            <a:avLst/>
            <a:gdLst>
              <a:gd name="connsiteX0" fmla="*/ 434437 w 1972470"/>
              <a:gd name="connsiteY0" fmla="*/ 0 h 1803719"/>
              <a:gd name="connsiteX1" fmla="*/ 1538034 w 1972470"/>
              <a:gd name="connsiteY1" fmla="*/ 0 h 1803719"/>
              <a:gd name="connsiteX2" fmla="*/ 1683609 w 1972470"/>
              <a:gd name="connsiteY2" fmla="*/ 120110 h 1803719"/>
              <a:gd name="connsiteX3" fmla="*/ 1972470 w 1972470"/>
              <a:gd name="connsiteY3" fmla="*/ 817484 h 1803719"/>
              <a:gd name="connsiteX4" fmla="*/ 986235 w 1972470"/>
              <a:gd name="connsiteY4" fmla="*/ 1803719 h 1803719"/>
              <a:gd name="connsiteX5" fmla="*/ 0 w 1972470"/>
              <a:gd name="connsiteY5" fmla="*/ 817484 h 1803719"/>
              <a:gd name="connsiteX6" fmla="*/ 288861 w 1972470"/>
              <a:gd name="connsiteY6" fmla="*/ 120110 h 1803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2470" h="1803719">
                <a:moveTo>
                  <a:pt x="434437" y="0"/>
                </a:moveTo>
                <a:lnTo>
                  <a:pt x="1538034" y="0"/>
                </a:lnTo>
                <a:lnTo>
                  <a:pt x="1683609" y="120110"/>
                </a:lnTo>
                <a:cubicBezTo>
                  <a:pt x="1862082" y="298584"/>
                  <a:pt x="1972470" y="545143"/>
                  <a:pt x="1972470" y="817484"/>
                </a:cubicBezTo>
                <a:cubicBezTo>
                  <a:pt x="1972470" y="1362167"/>
                  <a:pt x="1530918" y="1803719"/>
                  <a:pt x="986235" y="1803719"/>
                </a:cubicBezTo>
                <a:cubicBezTo>
                  <a:pt x="441552" y="1803719"/>
                  <a:pt x="0" y="1362167"/>
                  <a:pt x="0" y="817484"/>
                </a:cubicBezTo>
                <a:cubicBezTo>
                  <a:pt x="0" y="545143"/>
                  <a:pt x="110388" y="298584"/>
                  <a:pt x="288861" y="120110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508000" dist="254000" dir="2700000">
              <a:schemeClr val="accent1">
                <a:lumMod val="60000"/>
                <a:lumOff val="40000"/>
                <a:alpha val="6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A5A234B-C533-4F71-925E-C2E8E3D65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5102944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A4E75CC-E578-4228-B34E-9209851DDF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8047FF5-0447-419B-98AA-200D3EFCFA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DEF1292-D407-482E-9952-1E54DB93BF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9348AA9-DD97-42EB-9AAF-66BD07020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50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38D6-6B4A-966C-B3DB-BEA7C8C34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Makes Us Good?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C8AB7-0ACC-097A-FBE0-AD9FE6AC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Care</a:t>
            </a:r>
          </a:p>
          <a:p>
            <a:r>
              <a:rPr lang="en-US" dirty="0"/>
              <a:t>We Work Hard</a:t>
            </a:r>
          </a:p>
          <a:p>
            <a:r>
              <a:rPr lang="en-US" dirty="0"/>
              <a:t>We Study the Rules</a:t>
            </a:r>
          </a:p>
          <a:p>
            <a:r>
              <a:rPr lang="en-US" dirty="0"/>
              <a:t>We Workout / Get In Shape</a:t>
            </a:r>
          </a:p>
          <a:p>
            <a:r>
              <a:rPr lang="en-US" dirty="0"/>
              <a:t>We Do What Is Right</a:t>
            </a:r>
          </a:p>
          <a:p>
            <a:r>
              <a:rPr lang="en-US" dirty="0"/>
              <a:t>We Have Passion For Officiating</a:t>
            </a:r>
          </a:p>
          <a:p>
            <a:r>
              <a:rPr lang="en-US" dirty="0"/>
              <a:t>We Have Tremendous Resources </a:t>
            </a:r>
          </a:p>
        </p:txBody>
      </p:sp>
    </p:spTree>
    <p:extLst>
      <p:ext uri="{BB962C8B-B14F-4D97-AF65-F5344CB8AC3E}">
        <p14:creationId xmlns:p14="http://schemas.microsoft.com/office/powerpoint/2010/main" val="220548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646" y="567496"/>
            <a:ext cx="7766936" cy="651704"/>
          </a:xfrm>
        </p:spPr>
        <p:txBody>
          <a:bodyPr/>
          <a:lstStyle/>
          <a:p>
            <a:pPr algn="l"/>
            <a:r>
              <a:rPr lang="en-US" sz="3600" dirty="0"/>
              <a:t>Attitude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646" y="1637146"/>
            <a:ext cx="7766936" cy="3656749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You are who you choose to be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Be likeable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Keep your attitude positive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Have tremendous enthusiasm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Be passionate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Be a positive force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8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888" y="501593"/>
            <a:ext cx="7766936" cy="659942"/>
          </a:xfrm>
        </p:spPr>
        <p:txBody>
          <a:bodyPr/>
          <a:lstStyle/>
          <a:p>
            <a:pPr algn="l"/>
            <a:r>
              <a:rPr lang="en-US" sz="3600" dirty="0"/>
              <a:t>Embrace Criticism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9888" y="1620670"/>
            <a:ext cx="7766936" cy="4524757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Do not be defensive to supervisors or observers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“I’ll try that”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“That’s a good suggestion”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“Thanks”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Be open to other ways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Find the best way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Not necessarily my way</a:t>
            </a:r>
          </a:p>
        </p:txBody>
      </p:sp>
    </p:spTree>
    <p:extLst>
      <p:ext uri="{BB962C8B-B14F-4D97-AF65-F5344CB8AC3E}">
        <p14:creationId xmlns:p14="http://schemas.microsoft.com/office/powerpoint/2010/main" val="35301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7024" y="526307"/>
            <a:ext cx="7766936" cy="626990"/>
          </a:xfrm>
        </p:spPr>
        <p:txBody>
          <a:bodyPr/>
          <a:lstStyle/>
          <a:p>
            <a:pPr algn="l"/>
            <a:r>
              <a:rPr lang="en-US" sz="3600" dirty="0"/>
              <a:t>Be Curious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4689" y="1443789"/>
            <a:ext cx="7766936" cy="4887904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New Person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Asks a lot of questions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If you are not asking questions … You don’t care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Experienced Person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Curiosity gets you there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Senior Person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Curiosity beats back complacency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Life-long learner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How many questions do you ask?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Are you achieving average?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70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4073" y="436450"/>
            <a:ext cx="7766936" cy="659941"/>
          </a:xfrm>
        </p:spPr>
        <p:txBody>
          <a:bodyPr/>
          <a:lstStyle/>
          <a:p>
            <a:pPr algn="l"/>
            <a:r>
              <a:rPr lang="en-US" sz="3600" dirty="0"/>
              <a:t>Become Self Critical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4073" y="1548590"/>
            <a:ext cx="7930243" cy="4417664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Be interested in finding the best way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Not necessarily my own way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Be observing constantly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Stay open minded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Be eager to learn and improve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Meaningful achievements are the result of hard work ……… SO WORK HARD!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Patience - </a:t>
            </a:r>
            <a:r>
              <a:rPr lang="en-US" sz="3000" dirty="0"/>
              <a:t>Good things take time</a:t>
            </a:r>
          </a:p>
        </p:txBody>
      </p:sp>
    </p:spTree>
    <p:extLst>
      <p:ext uri="{BB962C8B-B14F-4D97-AF65-F5344CB8AC3E}">
        <p14:creationId xmlns:p14="http://schemas.microsoft.com/office/powerpoint/2010/main" val="210319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BDBC526-6DCD-4FF6-8395-D8C22E46E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2" y="1435100"/>
            <a:ext cx="5437188" cy="3496214"/>
          </a:xfrm>
        </p:spPr>
        <p:txBody>
          <a:bodyPr vert="horz" wrap="square" lIns="0" tIns="0" rIns="0" bIns="0" rtlCol="0" anchor="t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Get A Weekly Routine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0372" y="977237"/>
            <a:ext cx="5250956" cy="5668137"/>
          </a:xfrm>
        </p:spPr>
        <p:txBody>
          <a:bodyPr vert="horz" wrap="square" lIns="0" tIns="0" rIns="0" bIns="0" rtlCol="0" anchor="t">
            <a:no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Sunday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Watch my game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Monday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Watch my game, Watch Monday Night Game 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Tuesday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Take the Weekly Test, Attend NCAA Class </a:t>
            </a:r>
            <a:endParaRPr lang="en-US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Wednesday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Study Mechanics, Attend HS Class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Thursday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Create Pregame Presentation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Friday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Training Tapes, Read a Rule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60000"/>
                  </a:schemeClr>
                </a:solidFill>
              </a:rPr>
              <a:t>Saturday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– Pregame &amp; Watch Late NCAA Games, Study Notes</a:t>
            </a:r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3262674-A504-4C90-BBBB-94D20F92A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54653" y="4120355"/>
            <a:ext cx="1237347" cy="1972470"/>
          </a:xfrm>
          <a:custGeom>
            <a:avLst/>
            <a:gdLst>
              <a:gd name="connsiteX0" fmla="*/ 986235 w 1237347"/>
              <a:gd name="connsiteY0" fmla="*/ 0 h 1972470"/>
              <a:gd name="connsiteX1" fmla="*/ 1184996 w 1237347"/>
              <a:gd name="connsiteY1" fmla="*/ 20037 h 1972470"/>
              <a:gd name="connsiteX2" fmla="*/ 1237347 w 1237347"/>
              <a:gd name="connsiteY2" fmla="*/ 33498 h 1972470"/>
              <a:gd name="connsiteX3" fmla="*/ 1237347 w 1237347"/>
              <a:gd name="connsiteY3" fmla="*/ 1938973 h 1972470"/>
              <a:gd name="connsiteX4" fmla="*/ 1184996 w 1237347"/>
              <a:gd name="connsiteY4" fmla="*/ 1952433 h 1972470"/>
              <a:gd name="connsiteX5" fmla="*/ 986235 w 1237347"/>
              <a:gd name="connsiteY5" fmla="*/ 1972470 h 1972470"/>
              <a:gd name="connsiteX6" fmla="*/ 0 w 1237347"/>
              <a:gd name="connsiteY6" fmla="*/ 986235 h 1972470"/>
              <a:gd name="connsiteX7" fmla="*/ 986235 w 1237347"/>
              <a:gd name="connsiteY7" fmla="*/ 0 h 1972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347" h="1972470">
                <a:moveTo>
                  <a:pt x="986235" y="0"/>
                </a:moveTo>
                <a:cubicBezTo>
                  <a:pt x="1054320" y="0"/>
                  <a:pt x="1120794" y="6899"/>
                  <a:pt x="1184996" y="20037"/>
                </a:cubicBezTo>
                <a:lnTo>
                  <a:pt x="1237347" y="33498"/>
                </a:lnTo>
                <a:lnTo>
                  <a:pt x="1237347" y="1938973"/>
                </a:lnTo>
                <a:lnTo>
                  <a:pt x="1184996" y="1952433"/>
                </a:lnTo>
                <a:cubicBezTo>
                  <a:pt x="1120794" y="1965571"/>
                  <a:pt x="1054320" y="1972470"/>
                  <a:pt x="986235" y="1972470"/>
                </a:cubicBezTo>
                <a:cubicBezTo>
                  <a:pt x="441552" y="1972470"/>
                  <a:pt x="0" y="1530918"/>
                  <a:pt x="0" y="986235"/>
                </a:cubicBezTo>
                <a:cubicBezTo>
                  <a:pt x="0" y="441552"/>
                  <a:pt x="441552" y="0"/>
                  <a:pt x="986235" y="0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508000" dist="76200" dir="15480000">
              <a:schemeClr val="accent1">
                <a:lumMod val="60000"/>
                <a:lumOff val="40000"/>
                <a:alpha val="6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94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548" y="120316"/>
            <a:ext cx="7766936" cy="1197738"/>
          </a:xfrm>
        </p:spPr>
        <p:txBody>
          <a:bodyPr/>
          <a:lstStyle/>
          <a:p>
            <a:pPr algn="l"/>
            <a:r>
              <a:rPr lang="en-US" sz="3600" dirty="0"/>
              <a:t>Visualize plays &amp; situations how to officiate different plays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548" y="1703047"/>
            <a:ext cx="7961894" cy="4685721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Fumbles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Expect every ball carrier to fumble.  Watch knee/elbow down then find the ball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Passes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Feet first then find the ball – everywhere on the field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Trapped Pass vs Catch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Focus on the ground as the ball arrives.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Pylon Scenarios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Short, fumbles, steps out </a:t>
            </a:r>
          </a:p>
        </p:txBody>
      </p:sp>
    </p:spTree>
    <p:extLst>
      <p:ext uri="{BB962C8B-B14F-4D97-AF65-F5344CB8AC3E}">
        <p14:creationId xmlns:p14="http://schemas.microsoft.com/office/powerpoint/2010/main" val="340768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DE885-61BC-FBE8-3097-E089F456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Optics Matter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972E1-D1FF-DC7F-9476-CDE21A1AA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113200"/>
            <a:ext cx="11296580" cy="3960714"/>
          </a:xfrm>
        </p:spPr>
        <p:txBody>
          <a:bodyPr/>
          <a:lstStyle/>
          <a:p>
            <a:r>
              <a:rPr lang="en-US" dirty="0"/>
              <a:t>How does it play?</a:t>
            </a:r>
          </a:p>
          <a:p>
            <a:r>
              <a:rPr lang="en-US" dirty="0"/>
              <a:t>What does it look like?</a:t>
            </a:r>
          </a:p>
          <a:p>
            <a:r>
              <a:rPr lang="en-US" dirty="0"/>
              <a:t>This will be replayed somewhere on Social Media – Will I be proud?</a:t>
            </a:r>
          </a:p>
          <a:p>
            <a:r>
              <a:rPr lang="en-US" dirty="0"/>
              <a:t>How is my demeanor?</a:t>
            </a:r>
          </a:p>
          <a:p>
            <a:r>
              <a:rPr lang="en-US" dirty="0"/>
              <a:t>Facial Expression</a:t>
            </a:r>
          </a:p>
          <a:p>
            <a:r>
              <a:rPr lang="en-US" dirty="0"/>
              <a:t>Body Language</a:t>
            </a:r>
          </a:p>
        </p:txBody>
      </p:sp>
    </p:spTree>
    <p:extLst>
      <p:ext uri="{BB962C8B-B14F-4D97-AF65-F5344CB8AC3E}">
        <p14:creationId xmlns:p14="http://schemas.microsoft.com/office/powerpoint/2010/main" val="242390761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029e053-c3e9-42bb-b389-8c1b2acee62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3464172A00F9419FEC8884EB07AD21" ma:contentTypeVersion="6" ma:contentTypeDescription="Create a new document." ma:contentTypeScope="" ma:versionID="1d6f9a36d33762b2cc52c6f96e2db2a1">
  <xsd:schema xmlns:xsd="http://www.w3.org/2001/XMLSchema" xmlns:xs="http://www.w3.org/2001/XMLSchema" xmlns:p="http://schemas.microsoft.com/office/2006/metadata/properties" xmlns:ns3="8029e053-c3e9-42bb-b389-8c1b2acee624" targetNamespace="http://schemas.microsoft.com/office/2006/metadata/properties" ma:root="true" ma:fieldsID="a84deca5de6b85b6226711758d3e0beb" ns3:_="">
    <xsd:import namespace="8029e053-c3e9-42bb-b389-8c1b2acee62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29e053-c3e9-42bb-b389-8c1b2acee6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6EE4B5-2743-4058-942C-2CB0C6DDDB87}">
  <ds:schemaRefs>
    <ds:schemaRef ds:uri="http://schemas.microsoft.com/office/2006/metadata/properties"/>
    <ds:schemaRef ds:uri="http://purl.org/dc/elements/1.1/"/>
    <ds:schemaRef ds:uri="8029e053-c3e9-42bb-b389-8c1b2acee624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7B15029-E3D6-434F-89E5-FDF2FA8317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63A421-6B45-43DB-9E68-0B4ABAFACF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29e053-c3e9-42bb-b389-8c1b2acee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368</Words>
  <Application>Microsoft Office PowerPoint</Application>
  <PresentationFormat>Widescreen</PresentationFormat>
  <Paragraphs>73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Avenir Next LT Pro</vt:lpstr>
      <vt:lpstr>3DFloatVTI</vt:lpstr>
      <vt:lpstr>What Makes Us Good</vt:lpstr>
      <vt:lpstr>What Makes Us Good?</vt:lpstr>
      <vt:lpstr>Attitude</vt:lpstr>
      <vt:lpstr>Embrace Criticism</vt:lpstr>
      <vt:lpstr>Be Curious</vt:lpstr>
      <vt:lpstr>Become Self Critical</vt:lpstr>
      <vt:lpstr>Get A Weekly Routine</vt:lpstr>
      <vt:lpstr>Visualize plays &amp; situations how to officiate different plays</vt:lpstr>
      <vt:lpstr>Optics Matter</vt:lpstr>
      <vt:lpstr>Pressure &amp; Passion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Podraza, Tim</dc:creator>
  <cp:lastModifiedBy>Podraza, Tim</cp:lastModifiedBy>
  <cp:revision>2</cp:revision>
  <dcterms:created xsi:type="dcterms:W3CDTF">2025-10-20T16:17:05Z</dcterms:created>
  <dcterms:modified xsi:type="dcterms:W3CDTF">2025-10-21T23:51:53Z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0x010100E53464172A00F9419FEC8884EB07AD21</vt:lpwstr>
  </property>
</Properties>
</file>