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image/gif" Extension="gif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</p:sldIdLst>
  <p:sldSz cy="6858000" cx="12192000"/>
  <p:notesSz cx="6858000" cy="9144000"/>
  <p:embeddedFontLst>
    <p:embeddedFont>
      <p:font typeface="Play"/>
      <p:regular r:id="rId26"/>
      <p:bold r:id="rId2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28" roundtripDataSignature="AMtx7miO/VcjCxeZDPCoF4lAliI0yXoSn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font" Target="fonts/Play-regular.fntdata"/><Relationship Id="rId25" Type="http://schemas.openxmlformats.org/officeDocument/2006/relationships/slide" Target="slides/slide21.xml"/><Relationship Id="rId28" Type="http://customschemas.google.com/relationships/presentationmetadata" Target="metadata"/><Relationship Id="rId27" Type="http://schemas.openxmlformats.org/officeDocument/2006/relationships/font" Target="fonts/Play-bold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g375c0947e2c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4" name="Google Shape;194;g375c0947e2c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5" name="Google Shape;195;g375c0947e2c_0_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16" name="Google Shape;216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7" name="Google Shape;217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4" name="Google Shape;234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5" name="Google Shape;235;p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43" name="Google Shape;243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4" name="Google Shape;244;p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50" name="Google Shape;250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1" name="Google Shape;251;p1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59" name="Google Shape;259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0" name="Google Shape;260;p1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4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1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66" name="Google Shape;266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7" name="Google Shape;267;p1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1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73" name="Google Shape;273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4" name="Google Shape;274;p1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1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80" name="Google Shape;280;p1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1" name="Google Shape;281;p1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5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p1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87" name="Google Shape;287;p1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8" name="Google Shape;288;p1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2" name="Google Shape;92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0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p1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12" name="Google Shape;312;p1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3" name="Google Shape;313;p1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7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Google Shape;318;p1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19" name="Google Shape;319;p1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0" name="Google Shape;320;p1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375c0947e2c_0_8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9" name="Google Shape;99;g375c0947e2c_0_87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g375c0947e2c_0_87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375c0947e2c_0_7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7" name="Google Shape;117;g375c0947e2c_0_7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g375c0947e2c_0_7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375c0947e2c_0_5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4" name="Google Shape;134;g375c0947e2c_0_51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g375c0947e2c_0_51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2" name="Google Shape;152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0" name="Google Shape;170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9" name="Google Shape;179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" name="Google Shape;180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7" name="Google Shape;187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8" name="Google Shape;188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9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9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8" name="Google Shape;18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28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2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2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9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9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2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2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20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1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21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2400">
                <a:solidFill>
                  <a:srgbClr val="757575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/>
        </p:txBody>
      </p:sp>
      <p:sp>
        <p:nvSpPr>
          <p:cNvPr id="30" name="Google Shape;30;p2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2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22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22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2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2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2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3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23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23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23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23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2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2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2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2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2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2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6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6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26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2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2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7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7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27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2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2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  <a:defRPr b="0" i="0" sz="44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8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3.png"/><Relationship Id="rId4" Type="http://schemas.openxmlformats.org/officeDocument/2006/relationships/image" Target="../media/image1.gif"/><Relationship Id="rId5" Type="http://schemas.openxmlformats.org/officeDocument/2006/relationships/image" Target="../media/image10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3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5.jpg"/><Relationship Id="rId4" Type="http://schemas.openxmlformats.org/officeDocument/2006/relationships/image" Target="../media/image7.jp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8.jpg"/><Relationship Id="rId4" Type="http://schemas.openxmlformats.org/officeDocument/2006/relationships/image" Target="../media/image9.jp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6.jpg"/><Relationship Id="rId4" Type="http://schemas.openxmlformats.org/officeDocument/2006/relationships/image" Target="../media/image1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4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</a:pPr>
            <a:r>
              <a:rPr lang="en-US"/>
              <a:t>Flag Football Basics</a:t>
            </a:r>
            <a:endParaRPr/>
          </a:p>
        </p:txBody>
      </p:sp>
      <p:sp>
        <p:nvSpPr>
          <p:cNvPr id="89" name="Google Shape;89;p1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/>
              <a:t>2025 Review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/>
              <a:t>Katie Ott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375c0947e2c_0_0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</a:pPr>
            <a:r>
              <a:rPr lang="en-US"/>
              <a:t>Mechanics</a:t>
            </a:r>
            <a:endParaRPr/>
          </a:p>
        </p:txBody>
      </p:sp>
      <p:sp>
        <p:nvSpPr>
          <p:cNvPr id="198" name="Google Shape;198;g375c0947e2c_0_0"/>
          <p:cNvSpPr txBox="1"/>
          <p:nvPr>
            <p:ph idx="1" type="body"/>
          </p:nvPr>
        </p:nvSpPr>
        <p:spPr>
          <a:xfrm>
            <a:off x="838200" y="1825625"/>
            <a:ext cx="63759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70000" lnSpcReduction="20000"/>
          </a:bodyPr>
          <a:lstStyle/>
          <a:p>
            <a:pPr indent="-188595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Head Line Judge </a:t>
            </a:r>
            <a:endParaRPr/>
          </a:p>
          <a:p>
            <a:pPr indent="-194309" lvl="1" marL="6858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75000"/>
              <a:buChar char="•"/>
            </a:pPr>
            <a:r>
              <a:rPr lang="en-US"/>
              <a:t>Initial position is on the LOS</a:t>
            </a:r>
            <a:endParaRPr/>
          </a:p>
          <a:p>
            <a:pPr indent="-194309" lvl="1" marL="6858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75000"/>
              <a:buChar char="•"/>
            </a:pPr>
            <a:r>
              <a:rPr lang="en-US"/>
              <a:t>Make sure the down box is in the correct spot and displays the correct down</a:t>
            </a:r>
            <a:endParaRPr/>
          </a:p>
          <a:p>
            <a:pPr indent="-194309" lvl="1" marL="6858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75000"/>
              <a:buChar char="•"/>
            </a:pPr>
            <a:r>
              <a:rPr lang="en-US"/>
              <a:t>Mark the LOS for the defense (1 yard off the ball)</a:t>
            </a:r>
            <a:endParaRPr/>
          </a:p>
          <a:p>
            <a:pPr indent="-194309" lvl="1" marL="6858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75000"/>
              <a:buChar char="•"/>
            </a:pPr>
            <a:r>
              <a:rPr lang="en-US"/>
              <a:t>Responsible for sideline, endline to endline</a:t>
            </a:r>
            <a:br>
              <a:rPr lang="en-US"/>
            </a:br>
            <a:endParaRPr/>
          </a:p>
          <a:p>
            <a:pPr indent="-144145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64285"/>
              <a:buChar char="•"/>
            </a:pPr>
            <a:r>
              <a:rPr lang="en-US"/>
              <a:t>Field Judge</a:t>
            </a:r>
            <a:endParaRPr/>
          </a:p>
          <a:p>
            <a:pPr indent="-194309" lvl="1" marL="6858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75000"/>
              <a:buChar char="•"/>
            </a:pPr>
            <a:r>
              <a:rPr lang="en-US"/>
              <a:t>Initial position is 15-20 yards downfield, on sideline opposite of HL</a:t>
            </a:r>
            <a:endParaRPr/>
          </a:p>
          <a:p>
            <a:pPr indent="-194309" lvl="1" marL="6858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75000"/>
              <a:buChar char="•"/>
            </a:pPr>
            <a:r>
              <a:rPr lang="en-US"/>
              <a:t>Count the defense</a:t>
            </a:r>
            <a:endParaRPr/>
          </a:p>
          <a:p>
            <a:pPr indent="-194309" lvl="1" marL="6858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75000"/>
              <a:buChar char="•"/>
            </a:pPr>
            <a:r>
              <a:rPr lang="en-US"/>
              <a:t>Responsible for sideline, endline to endline</a:t>
            </a:r>
            <a:endParaRPr/>
          </a:p>
          <a:p>
            <a:pPr indent="-194309" lvl="1" marL="6858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75000"/>
              <a:buChar char="•"/>
            </a:pPr>
            <a:r>
              <a:rPr lang="en-US"/>
              <a:t>Responsible for the Goal line and End line</a:t>
            </a:r>
            <a:br>
              <a:rPr lang="en-US"/>
            </a:br>
            <a:endParaRPr/>
          </a:p>
          <a:p>
            <a:pPr indent="-144145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64285"/>
              <a:buChar char="•"/>
            </a:pPr>
            <a:r>
              <a:rPr lang="en-US"/>
              <a:t>Referee</a:t>
            </a:r>
            <a:endParaRPr/>
          </a:p>
          <a:p>
            <a:pPr indent="-194309" lvl="1" marL="6858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75000"/>
              <a:buChar char="•"/>
            </a:pPr>
            <a:r>
              <a:rPr lang="en-US"/>
              <a:t>Initial position 12-15 yards back from the LOS</a:t>
            </a:r>
            <a:endParaRPr/>
          </a:p>
          <a:p>
            <a:pPr indent="-194309" lvl="1" marL="6858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75000"/>
              <a:buChar char="•"/>
            </a:pPr>
            <a:r>
              <a:rPr lang="en-US"/>
              <a:t>Count the offense</a:t>
            </a:r>
            <a:endParaRPr/>
          </a:p>
          <a:p>
            <a:pPr indent="-194309" lvl="1" marL="6858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75000"/>
              <a:buChar char="•"/>
            </a:pPr>
            <a:r>
              <a:rPr lang="en-US"/>
              <a:t>Responsible for play clock</a:t>
            </a:r>
            <a:endParaRPr/>
          </a:p>
          <a:p>
            <a:pPr indent="-194309" lvl="1" marL="6858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75000"/>
              <a:buChar char="•"/>
            </a:pPr>
            <a:r>
              <a:rPr lang="en-US"/>
              <a:t>Rule on fouls on the QB</a:t>
            </a:r>
            <a:endParaRPr/>
          </a:p>
        </p:txBody>
      </p:sp>
      <p:grpSp>
        <p:nvGrpSpPr>
          <p:cNvPr id="199" name="Google Shape;199;g375c0947e2c_0_0"/>
          <p:cNvGrpSpPr/>
          <p:nvPr/>
        </p:nvGrpSpPr>
        <p:grpSpPr>
          <a:xfrm>
            <a:off x="7814360" y="598219"/>
            <a:ext cx="3539570" cy="5661881"/>
            <a:chOff x="7814360" y="598219"/>
            <a:chExt cx="3539570" cy="5661881"/>
          </a:xfrm>
        </p:grpSpPr>
        <p:grpSp>
          <p:nvGrpSpPr>
            <p:cNvPr id="200" name="Google Shape;200;g375c0947e2c_0_0"/>
            <p:cNvGrpSpPr/>
            <p:nvPr/>
          </p:nvGrpSpPr>
          <p:grpSpPr>
            <a:xfrm rot="5400000">
              <a:off x="6753347" y="1659516"/>
              <a:ext cx="5661881" cy="3539287"/>
              <a:chOff x="3093823" y="3059670"/>
              <a:chExt cx="6819900" cy="3556000"/>
            </a:xfrm>
          </p:grpSpPr>
          <p:pic>
            <p:nvPicPr>
              <p:cNvPr id="201" name="Google Shape;201;g375c0947e2c_0_0"/>
              <p:cNvPicPr preferRelativeResize="0"/>
              <p:nvPr/>
            </p:nvPicPr>
            <p:blipFill rotWithShape="1">
              <a:blip r:embed="rId3">
                <a:alphaModFix/>
              </a:blip>
              <a:srcRect b="0" l="0" r="0" t="0"/>
              <a:stretch/>
            </p:blipFill>
            <p:spPr>
              <a:xfrm>
                <a:off x="3093823" y="3059670"/>
                <a:ext cx="6819900" cy="3556000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202" name="Google Shape;202;g375c0947e2c_0_0"/>
              <p:cNvSpPr/>
              <p:nvPr/>
            </p:nvSpPr>
            <p:spPr>
              <a:xfrm>
                <a:off x="3472249" y="3818238"/>
                <a:ext cx="5029200" cy="1828800"/>
              </a:xfrm>
              <a:prstGeom prst="rect">
                <a:avLst/>
              </a:prstGeom>
              <a:solidFill>
                <a:schemeClr val="accent1">
                  <a:alpha val="57650"/>
                </a:schemeClr>
              </a:solidFill>
              <a:ln cap="flat" cmpd="sng" w="19050">
                <a:solidFill>
                  <a:srgbClr val="082836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cxnSp>
            <p:nvCxnSpPr>
              <p:cNvPr id="203" name="Google Shape;203;g375c0947e2c_0_0"/>
              <p:cNvCxnSpPr/>
              <p:nvPr/>
            </p:nvCxnSpPr>
            <p:spPr>
              <a:xfrm>
                <a:off x="3978876" y="3818238"/>
                <a:ext cx="0" cy="1828800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204" name="Google Shape;204;g375c0947e2c_0_0"/>
              <p:cNvCxnSpPr/>
              <p:nvPr/>
            </p:nvCxnSpPr>
            <p:spPr>
              <a:xfrm>
                <a:off x="4996249" y="3818238"/>
                <a:ext cx="0" cy="1828800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205" name="Google Shape;205;g375c0947e2c_0_0"/>
              <p:cNvCxnSpPr/>
              <p:nvPr/>
            </p:nvCxnSpPr>
            <p:spPr>
              <a:xfrm>
                <a:off x="6013622" y="3818238"/>
                <a:ext cx="0" cy="1828800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206" name="Google Shape;206;g375c0947e2c_0_0"/>
              <p:cNvCxnSpPr/>
              <p:nvPr/>
            </p:nvCxnSpPr>
            <p:spPr>
              <a:xfrm>
                <a:off x="7030995" y="3818238"/>
                <a:ext cx="0" cy="1828800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207" name="Google Shape;207;g375c0947e2c_0_0"/>
              <p:cNvCxnSpPr/>
              <p:nvPr/>
            </p:nvCxnSpPr>
            <p:spPr>
              <a:xfrm>
                <a:off x="8048368" y="3818238"/>
                <a:ext cx="0" cy="1828800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208" name="Google Shape;208;g375c0947e2c_0_0"/>
              <p:cNvCxnSpPr/>
              <p:nvPr/>
            </p:nvCxnSpPr>
            <p:spPr>
              <a:xfrm>
                <a:off x="4690078" y="4605638"/>
                <a:ext cx="0" cy="152400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</p:grpSp>
        <p:sp>
          <p:nvSpPr>
            <p:cNvPr id="209" name="Google Shape;209;g375c0947e2c_0_0"/>
            <p:cNvSpPr/>
            <p:nvPr/>
          </p:nvSpPr>
          <p:spPr>
            <a:xfrm>
              <a:off x="7814360" y="2578100"/>
              <a:ext cx="224700" cy="1727100"/>
            </a:xfrm>
            <a:prstGeom prst="rect">
              <a:avLst/>
            </a:prstGeom>
            <a:solidFill>
              <a:schemeClr val="lt1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descr="an illustration of a football with a white stripe on the side (Provided by Tenor)" id="210" name="Google Shape;210;g375c0947e2c_0_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7135770">
            <a:off x="9657928" y="1674428"/>
            <a:ext cx="214246" cy="214246"/>
          </a:xfrm>
          <a:prstGeom prst="rect">
            <a:avLst/>
          </a:prstGeom>
          <a:noFill/>
          <a:ln>
            <a:noFill/>
          </a:ln>
        </p:spPr>
      </p:pic>
      <p:pic>
        <p:nvPicPr>
          <p:cNvPr id="211" name="Google Shape;211;g375c0947e2c_0_0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0554175" y="1690825"/>
            <a:ext cx="358650" cy="358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2" name="Google Shape;212;g375c0947e2c_0_0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373525" y="2610875"/>
            <a:ext cx="358650" cy="358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3" name="Google Shape;213;g375c0947e2c_0_0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902200" y="1107575"/>
            <a:ext cx="358650" cy="358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</a:pPr>
            <a:r>
              <a:rPr lang="en-US"/>
              <a:t>The Game </a:t>
            </a:r>
            <a:endParaRPr/>
          </a:p>
        </p:txBody>
      </p:sp>
      <p:sp>
        <p:nvSpPr>
          <p:cNvPr id="220" name="Google Shape;220;p7"/>
          <p:cNvSpPr txBox="1"/>
          <p:nvPr>
            <p:ph idx="1" type="body"/>
          </p:nvPr>
        </p:nvSpPr>
        <p:spPr>
          <a:xfrm>
            <a:off x="838200" y="1825625"/>
            <a:ext cx="65913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-25527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Each game consists of 4, 12 minute quarters</a:t>
            </a:r>
            <a:endParaRPr/>
          </a:p>
          <a:p>
            <a:pPr indent="-25527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Each half, and each new series following a TD starts from the offense’s 14 yard line (A-14)</a:t>
            </a:r>
            <a:endParaRPr/>
          </a:p>
          <a:p>
            <a:pPr indent="-25527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4 downs to reach the next zone to gain</a:t>
            </a:r>
            <a:endParaRPr/>
          </a:p>
          <a:p>
            <a:pPr indent="-25527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If a foul takes a team backwards into a different zone, they still have to reach the original zone to gain in order to get a first down</a:t>
            </a:r>
            <a:endParaRPr/>
          </a:p>
          <a:p>
            <a:pPr indent="-7747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grpSp>
        <p:nvGrpSpPr>
          <p:cNvPr id="221" name="Google Shape;221;p7"/>
          <p:cNvGrpSpPr/>
          <p:nvPr/>
        </p:nvGrpSpPr>
        <p:grpSpPr>
          <a:xfrm>
            <a:off x="7814360" y="598143"/>
            <a:ext cx="3539439" cy="5661714"/>
            <a:chOff x="7814360" y="598144"/>
            <a:chExt cx="3539439" cy="5661714"/>
          </a:xfrm>
        </p:grpSpPr>
        <p:grpSp>
          <p:nvGrpSpPr>
            <p:cNvPr id="222" name="Google Shape;222;p7"/>
            <p:cNvGrpSpPr/>
            <p:nvPr/>
          </p:nvGrpSpPr>
          <p:grpSpPr>
            <a:xfrm rot="5400000">
              <a:off x="6753223" y="1659281"/>
              <a:ext cx="5661714" cy="3539439"/>
              <a:chOff x="3093823" y="3059670"/>
              <a:chExt cx="6819900" cy="3556000"/>
            </a:xfrm>
          </p:grpSpPr>
          <p:pic>
            <p:nvPicPr>
              <p:cNvPr id="223" name="Google Shape;223;p7"/>
              <p:cNvPicPr preferRelativeResize="0"/>
              <p:nvPr/>
            </p:nvPicPr>
            <p:blipFill rotWithShape="1">
              <a:blip r:embed="rId3">
                <a:alphaModFix/>
              </a:blip>
              <a:srcRect b="0" l="0" r="0" t="0"/>
              <a:stretch/>
            </p:blipFill>
            <p:spPr>
              <a:xfrm>
                <a:off x="3093823" y="3059670"/>
                <a:ext cx="6819900" cy="3556000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224" name="Google Shape;224;p7"/>
              <p:cNvSpPr/>
              <p:nvPr/>
            </p:nvSpPr>
            <p:spPr>
              <a:xfrm>
                <a:off x="3472249" y="3818238"/>
                <a:ext cx="5029200" cy="1828800"/>
              </a:xfrm>
              <a:prstGeom prst="rect">
                <a:avLst/>
              </a:prstGeom>
              <a:solidFill>
                <a:schemeClr val="accent1">
                  <a:alpha val="57647"/>
                </a:schemeClr>
              </a:solidFill>
              <a:ln cap="flat" cmpd="sng" w="19050">
                <a:solidFill>
                  <a:srgbClr val="082836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cxnSp>
            <p:nvCxnSpPr>
              <p:cNvPr id="225" name="Google Shape;225;p7"/>
              <p:cNvCxnSpPr/>
              <p:nvPr/>
            </p:nvCxnSpPr>
            <p:spPr>
              <a:xfrm>
                <a:off x="3978876" y="3818238"/>
                <a:ext cx="0" cy="1828800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226" name="Google Shape;226;p7"/>
              <p:cNvCxnSpPr/>
              <p:nvPr/>
            </p:nvCxnSpPr>
            <p:spPr>
              <a:xfrm>
                <a:off x="4996249" y="3818238"/>
                <a:ext cx="0" cy="1828800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227" name="Google Shape;227;p7"/>
              <p:cNvCxnSpPr/>
              <p:nvPr/>
            </p:nvCxnSpPr>
            <p:spPr>
              <a:xfrm>
                <a:off x="6013622" y="3818238"/>
                <a:ext cx="0" cy="1828800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228" name="Google Shape;228;p7"/>
              <p:cNvCxnSpPr/>
              <p:nvPr/>
            </p:nvCxnSpPr>
            <p:spPr>
              <a:xfrm>
                <a:off x="7030995" y="3818238"/>
                <a:ext cx="0" cy="1828800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229" name="Google Shape;229;p7"/>
              <p:cNvCxnSpPr/>
              <p:nvPr/>
            </p:nvCxnSpPr>
            <p:spPr>
              <a:xfrm>
                <a:off x="8048368" y="3818238"/>
                <a:ext cx="0" cy="1828800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230" name="Google Shape;230;p7"/>
              <p:cNvCxnSpPr/>
              <p:nvPr/>
            </p:nvCxnSpPr>
            <p:spPr>
              <a:xfrm>
                <a:off x="4690078" y="4605638"/>
                <a:ext cx="0" cy="152400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</p:grpSp>
        <p:sp>
          <p:nvSpPr>
            <p:cNvPr id="231" name="Google Shape;231;p7"/>
            <p:cNvSpPr/>
            <p:nvPr/>
          </p:nvSpPr>
          <p:spPr>
            <a:xfrm>
              <a:off x="7814360" y="2578100"/>
              <a:ext cx="224740" cy="1727200"/>
            </a:xfrm>
            <a:prstGeom prst="rect">
              <a:avLst/>
            </a:prstGeom>
            <a:solidFill>
              <a:schemeClr val="lt1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</a:pPr>
            <a:r>
              <a:rPr lang="en-US"/>
              <a:t>The Game – Line of Scrimmage</a:t>
            </a:r>
            <a:endParaRPr/>
          </a:p>
        </p:txBody>
      </p:sp>
      <p:sp>
        <p:nvSpPr>
          <p:cNvPr id="238" name="Google Shape;238;p8"/>
          <p:cNvSpPr txBox="1"/>
          <p:nvPr>
            <p:ph idx="1" type="body"/>
          </p:nvPr>
        </p:nvSpPr>
        <p:spPr>
          <a:xfrm>
            <a:off x="838200" y="1825625"/>
            <a:ext cx="65913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Offense</a:t>
            </a:r>
            <a:endParaRPr/>
          </a:p>
          <a:p>
            <a:pPr indent="-215265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Only the Snapper must be on the line of scrimmage</a:t>
            </a:r>
            <a:endParaRPr/>
          </a:p>
          <a:p>
            <a:pPr indent="-215265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Side snap or between the legs are both legal</a:t>
            </a:r>
            <a:endParaRPr/>
          </a:p>
          <a:p>
            <a:pPr indent="-215265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All players must be in different numbers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Defense</a:t>
            </a:r>
            <a:endParaRPr/>
          </a:p>
          <a:p>
            <a:pPr indent="-215265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Defensive scrimmage line is 1 yard off the ball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  <p:pic>
        <p:nvPicPr>
          <p:cNvPr descr="NFL Flag Football Rules" id="239" name="Google Shape;239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861300" y="1677194"/>
            <a:ext cx="3492500" cy="23241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Flag Football - Mr. ruiz" id="240" name="Google Shape;240;p8"/>
          <p:cNvPicPr preferRelativeResize="0"/>
          <p:nvPr/>
        </p:nvPicPr>
        <p:blipFill rotWithShape="1">
          <a:blip r:embed="rId4">
            <a:alphaModFix/>
          </a:blip>
          <a:srcRect b="28858" l="7431" r="36649" t="12080"/>
          <a:stretch/>
        </p:blipFill>
        <p:spPr>
          <a:xfrm>
            <a:off x="8197850" y="4257675"/>
            <a:ext cx="2819400" cy="2235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</a:pPr>
            <a:r>
              <a:rPr lang="en-US"/>
              <a:t>The Game - Timing</a:t>
            </a:r>
            <a:endParaRPr/>
          </a:p>
        </p:txBody>
      </p:sp>
      <p:sp>
        <p:nvSpPr>
          <p:cNvPr id="247" name="Google Shape;247;p9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-255269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Each game consists of 4, 12-minute quarters</a:t>
            </a:r>
            <a:endParaRPr/>
          </a:p>
          <a:p>
            <a:pPr indent="-255269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Each team has 2 timeouts per half, they do not carry over</a:t>
            </a:r>
            <a:endParaRPr/>
          </a:p>
          <a:p>
            <a:pPr indent="-255269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Clock will stop for:</a:t>
            </a:r>
            <a:endParaRPr/>
          </a:p>
          <a:p>
            <a:pPr indent="-251459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Down ends where there is a penalty</a:t>
            </a:r>
            <a:endParaRPr/>
          </a:p>
          <a:p>
            <a:pPr indent="-251459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Official’s time out</a:t>
            </a:r>
            <a:endParaRPr/>
          </a:p>
          <a:p>
            <a:pPr indent="-251459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A score</a:t>
            </a:r>
            <a:endParaRPr/>
          </a:p>
          <a:p>
            <a:pPr indent="-251459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A touchback</a:t>
            </a:r>
            <a:endParaRPr/>
          </a:p>
          <a:p>
            <a:pPr indent="-251459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Inadvertent whistle</a:t>
            </a:r>
            <a:endParaRPr/>
          </a:p>
          <a:p>
            <a:pPr indent="-251459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2 minute timeout</a:t>
            </a:r>
            <a:endParaRPr/>
          </a:p>
          <a:p>
            <a:pPr indent="-251459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Incomplete pass (final 2 minutes of each half) </a:t>
            </a:r>
            <a:endParaRPr/>
          </a:p>
          <a:p>
            <a:pPr indent="-251459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Ball runner goes out of bounds </a:t>
            </a:r>
            <a:r>
              <a:rPr lang="en-US"/>
              <a:t>(final 2 minutes of each half) </a:t>
            </a:r>
            <a:endParaRPr/>
          </a:p>
          <a:p>
            <a:pPr indent="-251459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Offense is awarded a 1</a:t>
            </a:r>
            <a:r>
              <a:rPr baseline="30000" lang="en-US"/>
              <a:t>st</a:t>
            </a:r>
            <a:r>
              <a:rPr lang="en-US"/>
              <a:t> down, clock will start on the ready for play </a:t>
            </a:r>
            <a:r>
              <a:rPr lang="en-US"/>
              <a:t>(final 2 minutes of each half) </a:t>
            </a:r>
            <a:endParaRPr/>
          </a:p>
          <a:p>
            <a:pPr indent="-10414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1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</a:pPr>
            <a:r>
              <a:rPr lang="en-US"/>
              <a:t>The Game – Scrimmage Plays</a:t>
            </a:r>
            <a:endParaRPr/>
          </a:p>
        </p:txBody>
      </p:sp>
      <p:sp>
        <p:nvSpPr>
          <p:cNvPr id="254" name="Google Shape;254;p10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Passes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One forward pass per down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Unlimited backwards passes</a:t>
            </a:r>
            <a:endParaRPr/>
          </a:p>
          <a:p>
            <a:pPr indent="-762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Running plays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Unlimited running plays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Unlimited QB runs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One forward handoff per down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Unlimited backwards handoffs </a:t>
            </a:r>
            <a:endParaRPr/>
          </a:p>
        </p:txBody>
      </p:sp>
      <p:pic>
        <p:nvPicPr>
          <p:cNvPr descr="Are Olympics next? Flag football's ..." id="255" name="Google Shape;255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52025" y="3929075"/>
            <a:ext cx="3606800" cy="22479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flag football ..." id="256" name="Google Shape;256;p1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271450" y="1398825"/>
            <a:ext cx="3492500" cy="2324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</a:pPr>
            <a:r>
              <a:rPr lang="en-US"/>
              <a:t>The Game – Fumbles, Muff, Backwards Pass</a:t>
            </a:r>
            <a:endParaRPr/>
          </a:p>
        </p:txBody>
      </p:sp>
      <p:sp>
        <p:nvSpPr>
          <p:cNvPr id="263" name="Google Shape;263;p1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Fumble, Muff, &amp; Backwards Passes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Dead ball once grounded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Live ball if recovered before being grounded</a:t>
            </a:r>
            <a:endParaRPr/>
          </a:p>
          <a:p>
            <a:pPr indent="-762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Fumble forward out of bounds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Returned to the spot of the fumble</a:t>
            </a:r>
            <a:endParaRPr/>
          </a:p>
          <a:p>
            <a:pPr indent="-762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The ball belongs to the passing or fumbling team unless lost after fourth down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8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</a:pPr>
            <a:r>
              <a:rPr lang="en-US"/>
              <a:t>The Game – Dead ball </a:t>
            </a:r>
            <a:endParaRPr/>
          </a:p>
        </p:txBody>
      </p:sp>
      <p:sp>
        <p:nvSpPr>
          <p:cNvPr id="270" name="Google Shape;270;p1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The following cause the ball to become dead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Flag is pulled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Runner goes out of bounds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When a player with only one flag is touched between the shoulder and knee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Scrimmage kick crosses the Goal Line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Grounded fumble, muff, or backwards pass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5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</a:pPr>
            <a:r>
              <a:rPr lang="en-US"/>
              <a:t>The Game - Blocking</a:t>
            </a:r>
            <a:endParaRPr/>
          </a:p>
        </p:txBody>
      </p:sp>
      <p:sp>
        <p:nvSpPr>
          <p:cNvPr id="277" name="Google Shape;277;p1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Blocking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Blocking is </a:t>
            </a:r>
            <a:r>
              <a:rPr lang="en-US" u="sng"/>
              <a:t>illegal</a:t>
            </a:r>
            <a:endParaRPr u="sng"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Legal Screen blocking is allowed anywhere on the field</a:t>
            </a:r>
            <a:endParaRPr/>
          </a:p>
          <a:p>
            <a:pPr indent="-228600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/>
              <a:t>No extended arms, use of hands, arms, elbows, or legs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Judgement </a:t>
            </a:r>
            <a:endParaRPr/>
          </a:p>
          <a:p>
            <a:pPr indent="-228600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/>
              <a:t>Right of Place = Defender has established position in front of blocker or runner</a:t>
            </a:r>
            <a:endParaRPr/>
          </a:p>
          <a:p>
            <a:pPr indent="-228600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/>
              <a:t>Right of Way = Blocker or runner who is moving may not be contacted by a defender in motion</a:t>
            </a:r>
            <a:endParaRPr/>
          </a:p>
          <a:p>
            <a:pPr indent="-228600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/>
              <a:t>Right of </a:t>
            </a:r>
            <a:r>
              <a:rPr lang="en-US" u="sng"/>
              <a:t>Place</a:t>
            </a:r>
            <a:r>
              <a:rPr lang="en-US"/>
              <a:t> supersedes Right of </a:t>
            </a:r>
            <a:r>
              <a:rPr lang="en-US" u="sng"/>
              <a:t>Way</a:t>
            </a:r>
            <a:endParaRPr/>
          </a:p>
          <a:p>
            <a:pPr indent="-101600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/>
          </a:p>
          <a:p>
            <a:pPr indent="-762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2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</a:pPr>
            <a:r>
              <a:rPr lang="en-US"/>
              <a:t>The Game - Kicking</a:t>
            </a:r>
            <a:endParaRPr/>
          </a:p>
        </p:txBody>
      </p:sp>
      <p:sp>
        <p:nvSpPr>
          <p:cNvPr id="284" name="Google Shape;284;p1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77500" lnSpcReduction="20000"/>
          </a:bodyPr>
          <a:lstStyle/>
          <a:p>
            <a:pPr indent="-20193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Kicking</a:t>
            </a:r>
            <a:endParaRPr/>
          </a:p>
          <a:p>
            <a:pPr indent="-20574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No kickoffs – will start new drives at the 14 yard line </a:t>
            </a:r>
            <a:endParaRPr/>
          </a:p>
          <a:p>
            <a:pPr indent="-209550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Exceptions: Punts and Safety</a:t>
            </a:r>
            <a:endParaRPr/>
          </a:p>
          <a:p>
            <a:pPr indent="-111125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  <a:p>
            <a:pPr indent="-20574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Scrimmage kicks – only punts</a:t>
            </a:r>
            <a:endParaRPr/>
          </a:p>
          <a:p>
            <a:pPr indent="-209550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K must declare punt or play on 4</a:t>
            </a:r>
            <a:r>
              <a:rPr baseline="30000" lang="en-US"/>
              <a:t>th</a:t>
            </a:r>
            <a:r>
              <a:rPr lang="en-US"/>
              <a:t> down</a:t>
            </a:r>
            <a:endParaRPr/>
          </a:p>
          <a:p>
            <a:pPr indent="-209550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If punt is declared all players must be stationary until the ball is kicked</a:t>
            </a:r>
            <a:endParaRPr/>
          </a:p>
          <a:p>
            <a:pPr indent="-205740" lvl="1" marL="68580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R can catch or recover a kick and advance </a:t>
            </a:r>
            <a:endParaRPr/>
          </a:p>
          <a:p>
            <a:pPr indent="-205740" lvl="1" marL="68580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If R muffs or fumbles the kick and it hits the ground the ball is dead</a:t>
            </a:r>
            <a:endParaRPr/>
          </a:p>
          <a:p>
            <a:pPr indent="-205740" lvl="1" marL="68580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If R muffs the kick and K recovers the ball while it is still in the air, the ball is dead and it is K’s ball</a:t>
            </a:r>
            <a:endParaRPr/>
          </a:p>
          <a:p>
            <a:pPr indent="-205740" lvl="1" marL="68580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Touchbacks – once the kick breaks the plane of the goal line, the ball is dead and it is a touchback</a:t>
            </a:r>
            <a:endParaRPr/>
          </a:p>
          <a:p>
            <a:pPr indent="-205740" lvl="1" marL="68580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Kick Catching interference – same as in tackle</a:t>
            </a:r>
            <a:endParaRPr/>
          </a:p>
          <a:p>
            <a:pPr indent="-8763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  <a:p>
            <a:pPr indent="-64135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9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p1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</a:pPr>
            <a:r>
              <a:rPr lang="en-US"/>
              <a:t>The Game - Scoring</a:t>
            </a:r>
            <a:endParaRPr/>
          </a:p>
        </p:txBody>
      </p:sp>
      <p:sp>
        <p:nvSpPr>
          <p:cNvPr id="291" name="Google Shape;291;p1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Scoring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TD </a:t>
            </a:r>
            <a:endParaRPr/>
          </a:p>
          <a:p>
            <a:pPr indent="-228600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/>
              <a:t>6 pt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Try</a:t>
            </a:r>
            <a:endParaRPr/>
          </a:p>
          <a:p>
            <a:pPr indent="-228600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/>
              <a:t>1 pt from the 3 yard line</a:t>
            </a:r>
            <a:endParaRPr/>
          </a:p>
          <a:p>
            <a:pPr indent="-228600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/>
              <a:t>2 pt from the 10 yard line</a:t>
            </a:r>
            <a:endParaRPr/>
          </a:p>
          <a:p>
            <a:pPr indent="-228600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/>
              <a:t>Drive following a try starts on the 14 yard line</a:t>
            </a:r>
            <a:endParaRPr/>
          </a:p>
          <a:p>
            <a:pPr indent="-101600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Safety</a:t>
            </a:r>
            <a:endParaRPr/>
          </a:p>
          <a:p>
            <a:pPr indent="-228600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/>
              <a:t>2 pts  </a:t>
            </a:r>
            <a:endParaRPr/>
          </a:p>
          <a:p>
            <a:pPr indent="-228600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/>
              <a:t>Drive following a safety starts on the 30 yard line</a:t>
            </a:r>
            <a:endParaRPr/>
          </a:p>
          <a:p>
            <a:pPr indent="-762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grpSp>
        <p:nvGrpSpPr>
          <p:cNvPr id="292" name="Google Shape;292;p15"/>
          <p:cNvGrpSpPr/>
          <p:nvPr/>
        </p:nvGrpSpPr>
        <p:grpSpPr>
          <a:xfrm>
            <a:off x="7814360" y="598143"/>
            <a:ext cx="3539439" cy="5661714"/>
            <a:chOff x="7814360" y="598144"/>
            <a:chExt cx="3539439" cy="5661714"/>
          </a:xfrm>
        </p:grpSpPr>
        <p:grpSp>
          <p:nvGrpSpPr>
            <p:cNvPr id="293" name="Google Shape;293;p15"/>
            <p:cNvGrpSpPr/>
            <p:nvPr/>
          </p:nvGrpSpPr>
          <p:grpSpPr>
            <a:xfrm rot="5400000">
              <a:off x="6753223" y="1659281"/>
              <a:ext cx="5661714" cy="3539439"/>
              <a:chOff x="3093823" y="3059670"/>
              <a:chExt cx="6819900" cy="3556000"/>
            </a:xfrm>
          </p:grpSpPr>
          <p:pic>
            <p:nvPicPr>
              <p:cNvPr id="294" name="Google Shape;294;p15"/>
              <p:cNvPicPr preferRelativeResize="0"/>
              <p:nvPr/>
            </p:nvPicPr>
            <p:blipFill rotWithShape="1">
              <a:blip r:embed="rId3">
                <a:alphaModFix/>
              </a:blip>
              <a:srcRect b="0" l="0" r="0" t="0"/>
              <a:stretch/>
            </p:blipFill>
            <p:spPr>
              <a:xfrm>
                <a:off x="3093823" y="3059670"/>
                <a:ext cx="6819900" cy="3556000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295" name="Google Shape;295;p15"/>
              <p:cNvSpPr/>
              <p:nvPr/>
            </p:nvSpPr>
            <p:spPr>
              <a:xfrm>
                <a:off x="3472249" y="3818238"/>
                <a:ext cx="5029200" cy="1828800"/>
              </a:xfrm>
              <a:prstGeom prst="rect">
                <a:avLst/>
              </a:prstGeom>
              <a:solidFill>
                <a:schemeClr val="accent1">
                  <a:alpha val="57647"/>
                </a:schemeClr>
              </a:solidFill>
              <a:ln cap="flat" cmpd="sng" w="19050">
                <a:solidFill>
                  <a:srgbClr val="082836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cxnSp>
            <p:nvCxnSpPr>
              <p:cNvPr id="296" name="Google Shape;296;p15"/>
              <p:cNvCxnSpPr/>
              <p:nvPr/>
            </p:nvCxnSpPr>
            <p:spPr>
              <a:xfrm>
                <a:off x="3978876" y="3818238"/>
                <a:ext cx="0" cy="1828800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297" name="Google Shape;297;p15"/>
              <p:cNvCxnSpPr/>
              <p:nvPr/>
            </p:nvCxnSpPr>
            <p:spPr>
              <a:xfrm>
                <a:off x="4996249" y="3818238"/>
                <a:ext cx="0" cy="1828800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298" name="Google Shape;298;p15"/>
              <p:cNvCxnSpPr/>
              <p:nvPr/>
            </p:nvCxnSpPr>
            <p:spPr>
              <a:xfrm>
                <a:off x="6013622" y="3818238"/>
                <a:ext cx="0" cy="1828800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299" name="Google Shape;299;p15"/>
              <p:cNvCxnSpPr/>
              <p:nvPr/>
            </p:nvCxnSpPr>
            <p:spPr>
              <a:xfrm>
                <a:off x="7030995" y="3818238"/>
                <a:ext cx="0" cy="1828800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300" name="Google Shape;300;p15"/>
              <p:cNvCxnSpPr/>
              <p:nvPr/>
            </p:nvCxnSpPr>
            <p:spPr>
              <a:xfrm>
                <a:off x="8048368" y="3818238"/>
                <a:ext cx="0" cy="1828800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301" name="Google Shape;301;p15"/>
              <p:cNvCxnSpPr/>
              <p:nvPr/>
            </p:nvCxnSpPr>
            <p:spPr>
              <a:xfrm>
                <a:off x="4690078" y="4618403"/>
                <a:ext cx="0" cy="152400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302" name="Google Shape;302;p15"/>
              <p:cNvCxnSpPr/>
              <p:nvPr/>
            </p:nvCxnSpPr>
            <p:spPr>
              <a:xfrm>
                <a:off x="5495772" y="4618403"/>
                <a:ext cx="0" cy="152400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303" name="Google Shape;303;p15"/>
              <p:cNvCxnSpPr/>
              <p:nvPr/>
            </p:nvCxnSpPr>
            <p:spPr>
              <a:xfrm>
                <a:off x="7494711" y="4618403"/>
                <a:ext cx="0" cy="152400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304" name="Google Shape;304;p15"/>
              <p:cNvCxnSpPr/>
              <p:nvPr/>
            </p:nvCxnSpPr>
            <p:spPr>
              <a:xfrm>
                <a:off x="7759872" y="4618403"/>
                <a:ext cx="0" cy="152400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</p:grpSp>
        <p:sp>
          <p:nvSpPr>
            <p:cNvPr id="305" name="Google Shape;305;p15"/>
            <p:cNvSpPr/>
            <p:nvPr/>
          </p:nvSpPr>
          <p:spPr>
            <a:xfrm>
              <a:off x="7814360" y="2578100"/>
              <a:ext cx="224740" cy="1727200"/>
            </a:xfrm>
            <a:prstGeom prst="rect">
              <a:avLst/>
            </a:prstGeom>
            <a:solidFill>
              <a:schemeClr val="lt1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6" name="Google Shape;306;p15"/>
            <p:cNvSpPr txBox="1"/>
            <p:nvPr/>
          </p:nvSpPr>
          <p:spPr>
            <a:xfrm>
              <a:off x="9136383" y="4350665"/>
              <a:ext cx="895393" cy="2616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05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1 pt try</a:t>
              </a:r>
              <a:endParaRPr/>
            </a:p>
          </p:txBody>
        </p:sp>
        <p:sp>
          <p:nvSpPr>
            <p:cNvPr id="307" name="Google Shape;307;p15"/>
            <p:cNvSpPr txBox="1"/>
            <p:nvPr/>
          </p:nvSpPr>
          <p:spPr>
            <a:xfrm>
              <a:off x="9136383" y="4114907"/>
              <a:ext cx="895393" cy="2616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5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2 pt try</a:t>
              </a:r>
              <a:endParaRPr/>
            </a:p>
          </p:txBody>
        </p:sp>
        <p:sp>
          <p:nvSpPr>
            <p:cNvPr id="308" name="Google Shape;308;p15"/>
            <p:cNvSpPr txBox="1"/>
            <p:nvPr/>
          </p:nvSpPr>
          <p:spPr>
            <a:xfrm>
              <a:off x="9003221" y="2370478"/>
              <a:ext cx="895393" cy="4154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5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LOS after safety</a:t>
              </a:r>
              <a:endParaRPr/>
            </a:p>
          </p:txBody>
        </p:sp>
        <p:sp>
          <p:nvSpPr>
            <p:cNvPr id="309" name="Google Shape;309;p15"/>
            <p:cNvSpPr txBox="1"/>
            <p:nvPr/>
          </p:nvSpPr>
          <p:spPr>
            <a:xfrm>
              <a:off x="9003221" y="1699598"/>
              <a:ext cx="895393" cy="4154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5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Starting LOS</a:t>
              </a:r>
              <a:endParaRPr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</a:pPr>
            <a:r>
              <a:rPr lang="en-US"/>
              <a:t>The Field	</a:t>
            </a:r>
            <a:endParaRPr/>
          </a:p>
        </p:txBody>
      </p:sp>
      <p:sp>
        <p:nvSpPr>
          <p:cNvPr id="96" name="Google Shape;96;p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40 yards wide x 80 yards long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2, 10 yard end zones</a:t>
            </a:r>
            <a:endParaRPr/>
          </a:p>
          <a:p>
            <a:pPr indent="-1651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4 different possible configurations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4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p1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</a:pPr>
            <a:r>
              <a:rPr lang="en-US"/>
              <a:t>Common Offensive Fouls</a:t>
            </a:r>
            <a:endParaRPr/>
          </a:p>
        </p:txBody>
      </p:sp>
      <p:sp>
        <p:nvSpPr>
          <p:cNvPr id="316" name="Google Shape;316;p1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-20193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False Start</a:t>
            </a:r>
            <a:endParaRPr/>
          </a:p>
          <a:p>
            <a:pPr indent="-20193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Illegal Shift / Motion</a:t>
            </a:r>
            <a:endParaRPr/>
          </a:p>
          <a:p>
            <a:pPr indent="-20193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Sideline interference, 3+</a:t>
            </a:r>
            <a:endParaRPr/>
          </a:p>
          <a:p>
            <a:pPr indent="-20193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Helping the runner</a:t>
            </a:r>
            <a:endParaRPr/>
          </a:p>
          <a:p>
            <a:pPr indent="-20193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Flag Guarding</a:t>
            </a:r>
            <a:endParaRPr/>
          </a:p>
          <a:p>
            <a:pPr indent="-20193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Illegal Blocking</a:t>
            </a:r>
            <a:endParaRPr/>
          </a:p>
          <a:p>
            <a:pPr indent="-20193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Pass Interference</a:t>
            </a:r>
            <a:endParaRPr/>
          </a:p>
          <a:p>
            <a:pPr indent="-147955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64285"/>
              <a:buChar char="•"/>
            </a:pPr>
            <a:r>
              <a:rPr lang="en-US"/>
              <a:t>Intentional Grounding (loss of down)</a:t>
            </a:r>
            <a:endParaRPr/>
          </a:p>
          <a:p>
            <a:pPr indent="-211455" lvl="0" marL="228600" rtl="0" algn="l">
              <a:spcBef>
                <a:spcPts val="1000"/>
              </a:spcBef>
              <a:spcAft>
                <a:spcPts val="0"/>
              </a:spcAft>
              <a:buSzPct val="64285"/>
              <a:buChar char="•"/>
            </a:pPr>
            <a:r>
              <a:rPr lang="en-US"/>
              <a:t>Illegal forward pass – watch for the double pass (loss of down)</a:t>
            </a:r>
            <a:endParaRPr/>
          </a:p>
          <a:p>
            <a:pPr indent="-101600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  <a:p>
            <a:pPr indent="-762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p1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</a:pPr>
            <a:r>
              <a:rPr lang="en-US"/>
              <a:t>Common Defensive Fouls</a:t>
            </a:r>
            <a:endParaRPr/>
          </a:p>
        </p:txBody>
      </p:sp>
      <p:sp>
        <p:nvSpPr>
          <p:cNvPr id="323" name="Google Shape;323;p17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70000" lnSpcReduction="20000"/>
          </a:bodyPr>
          <a:lstStyle/>
          <a:p>
            <a:pPr indent="-17526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Encroachment</a:t>
            </a:r>
            <a:endParaRPr/>
          </a:p>
          <a:p>
            <a:pPr indent="-17526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Pass Interference</a:t>
            </a:r>
            <a:endParaRPr/>
          </a:p>
          <a:p>
            <a:pPr indent="-13081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64285"/>
              <a:buChar char="•"/>
            </a:pPr>
            <a:r>
              <a:rPr lang="en-US"/>
              <a:t>Holding </a:t>
            </a:r>
            <a:endParaRPr/>
          </a:p>
          <a:p>
            <a:pPr indent="-17526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Charging into the player (automatic first down)</a:t>
            </a:r>
            <a:endParaRPr/>
          </a:p>
          <a:p>
            <a:pPr indent="-17526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Roughing the Passer </a:t>
            </a:r>
            <a:r>
              <a:rPr lang="en-US"/>
              <a:t>(automatic first down)</a:t>
            </a:r>
            <a:endParaRPr/>
          </a:p>
          <a:p>
            <a:pPr indent="-17526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Hurdling </a:t>
            </a:r>
            <a:r>
              <a:rPr lang="en-US"/>
              <a:t>(automatic first down)</a:t>
            </a:r>
            <a:endParaRPr/>
          </a:p>
          <a:p>
            <a:pPr indent="-13081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64285"/>
              <a:buChar char="•"/>
            </a:pPr>
            <a:r>
              <a:rPr lang="en-US"/>
              <a:t>Tripping (automatic first down)</a:t>
            </a:r>
            <a:endParaRPr/>
          </a:p>
          <a:p>
            <a:pPr indent="-13081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64285"/>
              <a:buChar char="•"/>
            </a:pPr>
            <a:r>
              <a:rPr lang="en-US"/>
              <a:t>Illegal personal contact (automatic first down)</a:t>
            </a:r>
            <a:endParaRPr/>
          </a:p>
          <a:p>
            <a:pPr indent="-13081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64285"/>
              <a:buChar char="•"/>
            </a:pPr>
            <a:r>
              <a:rPr lang="en-US"/>
              <a:t>Unsportsmanlike conduct (automatic first down)</a:t>
            </a:r>
            <a:endParaRPr/>
          </a:p>
          <a:p>
            <a:pPr indent="-13081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64285"/>
              <a:buChar char="•"/>
            </a:pPr>
            <a:r>
              <a:rPr lang="en-US"/>
              <a:t>Sideline interference 3+ (automatic first down)</a:t>
            </a:r>
            <a:endParaRPr/>
          </a:p>
          <a:p>
            <a:pPr indent="-101600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  <a:p>
            <a:pPr indent="-762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375c0947e2c_0_87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</a:pPr>
            <a:r>
              <a:rPr lang="en-US"/>
              <a:t>The Field	</a:t>
            </a:r>
            <a:endParaRPr/>
          </a:p>
        </p:txBody>
      </p:sp>
      <p:sp>
        <p:nvSpPr>
          <p:cNvPr id="103" name="Google Shape;103;g375c0947e2c_0_87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10 yard line to 10 yard line, centered on the field (CIF standard)</a:t>
            </a:r>
            <a:endParaRPr/>
          </a:p>
        </p:txBody>
      </p:sp>
      <p:grpSp>
        <p:nvGrpSpPr>
          <p:cNvPr id="104" name="Google Shape;104;g375c0947e2c_0_87"/>
          <p:cNvGrpSpPr/>
          <p:nvPr/>
        </p:nvGrpSpPr>
        <p:grpSpPr>
          <a:xfrm>
            <a:off x="1849223" y="2936875"/>
            <a:ext cx="6819900" cy="3556150"/>
            <a:chOff x="1849223" y="2936875"/>
            <a:chExt cx="6819900" cy="3556150"/>
          </a:xfrm>
        </p:grpSpPr>
        <p:pic>
          <p:nvPicPr>
            <p:cNvPr id="105" name="Google Shape;105;g375c0947e2c_0_87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1849223" y="2936875"/>
              <a:ext cx="6819900" cy="3556000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06" name="Google Shape;106;g375c0947e2c_0_87"/>
            <p:cNvGrpSpPr/>
            <p:nvPr/>
          </p:nvGrpSpPr>
          <p:grpSpPr>
            <a:xfrm>
              <a:off x="2744574" y="3650293"/>
              <a:ext cx="5029200" cy="1828800"/>
              <a:chOff x="2227649" y="3695443"/>
              <a:chExt cx="5029200" cy="1828800"/>
            </a:xfrm>
          </p:grpSpPr>
          <p:sp>
            <p:nvSpPr>
              <p:cNvPr id="107" name="Google Shape;107;g375c0947e2c_0_87"/>
              <p:cNvSpPr/>
              <p:nvPr/>
            </p:nvSpPr>
            <p:spPr>
              <a:xfrm>
                <a:off x="2227649" y="3695443"/>
                <a:ext cx="5029200" cy="1828800"/>
              </a:xfrm>
              <a:prstGeom prst="rect">
                <a:avLst/>
              </a:prstGeom>
              <a:solidFill>
                <a:schemeClr val="accent1">
                  <a:alpha val="57650"/>
                </a:schemeClr>
              </a:solidFill>
              <a:ln cap="flat" cmpd="sng" w="19050">
                <a:solidFill>
                  <a:srgbClr val="082836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cxnSp>
            <p:nvCxnSpPr>
              <p:cNvPr id="108" name="Google Shape;108;g375c0947e2c_0_87"/>
              <p:cNvCxnSpPr/>
              <p:nvPr/>
            </p:nvCxnSpPr>
            <p:spPr>
              <a:xfrm>
                <a:off x="2734276" y="3695443"/>
                <a:ext cx="0" cy="1828800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109" name="Google Shape;109;g375c0947e2c_0_87"/>
              <p:cNvCxnSpPr/>
              <p:nvPr/>
            </p:nvCxnSpPr>
            <p:spPr>
              <a:xfrm>
                <a:off x="3751649" y="3695443"/>
                <a:ext cx="0" cy="1828800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110" name="Google Shape;110;g375c0947e2c_0_87"/>
              <p:cNvCxnSpPr/>
              <p:nvPr/>
            </p:nvCxnSpPr>
            <p:spPr>
              <a:xfrm>
                <a:off x="4769022" y="3695443"/>
                <a:ext cx="0" cy="1828800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111" name="Google Shape;111;g375c0947e2c_0_87"/>
              <p:cNvCxnSpPr/>
              <p:nvPr/>
            </p:nvCxnSpPr>
            <p:spPr>
              <a:xfrm>
                <a:off x="5786395" y="3695443"/>
                <a:ext cx="0" cy="1828800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112" name="Google Shape;112;g375c0947e2c_0_87"/>
              <p:cNvCxnSpPr/>
              <p:nvPr/>
            </p:nvCxnSpPr>
            <p:spPr>
              <a:xfrm>
                <a:off x="6803768" y="3695443"/>
                <a:ext cx="0" cy="1828800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113" name="Google Shape;113;g375c0947e2c_0_87"/>
              <p:cNvCxnSpPr/>
              <p:nvPr/>
            </p:nvCxnSpPr>
            <p:spPr>
              <a:xfrm>
                <a:off x="3445478" y="4482843"/>
                <a:ext cx="0" cy="152400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</p:grpSp>
        <p:sp>
          <p:nvSpPr>
            <p:cNvPr id="114" name="Google Shape;114;g375c0947e2c_0_87"/>
            <p:cNvSpPr/>
            <p:nvPr/>
          </p:nvSpPr>
          <p:spPr>
            <a:xfrm rot="5400000">
              <a:off x="5138950" y="5370875"/>
              <a:ext cx="226800" cy="2017500"/>
            </a:xfrm>
            <a:prstGeom prst="rect">
              <a:avLst/>
            </a:prstGeom>
            <a:solidFill>
              <a:schemeClr val="lt1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375c0947e2c_0_70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</a:pPr>
            <a:r>
              <a:rPr lang="en-US"/>
              <a:t>The Field	</a:t>
            </a:r>
            <a:endParaRPr/>
          </a:p>
        </p:txBody>
      </p:sp>
      <p:sp>
        <p:nvSpPr>
          <p:cNvPr id="121" name="Google Shape;121;g375c0947e2c_0_70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92100" lvl="0" marL="228600" rtl="0" algn="l">
              <a:spcBef>
                <a:spcPts val="1000"/>
              </a:spcBef>
              <a:spcAft>
                <a:spcPts val="0"/>
              </a:spcAft>
              <a:buSzPts val="2800"/>
              <a:buChar char="•"/>
            </a:pPr>
            <a:r>
              <a:rPr lang="en-US"/>
              <a:t>10 yard line to 10 yard line, using the sideline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22" name="Google Shape;122;g375c0947e2c_0_7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849223" y="2936875"/>
            <a:ext cx="6819900" cy="35560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23" name="Google Shape;123;g375c0947e2c_0_70"/>
          <p:cNvGrpSpPr/>
          <p:nvPr/>
        </p:nvGrpSpPr>
        <p:grpSpPr>
          <a:xfrm>
            <a:off x="2744574" y="4101843"/>
            <a:ext cx="5029200" cy="1828800"/>
            <a:chOff x="2227649" y="3695443"/>
            <a:chExt cx="5029200" cy="1828800"/>
          </a:xfrm>
        </p:grpSpPr>
        <p:sp>
          <p:nvSpPr>
            <p:cNvPr id="124" name="Google Shape;124;g375c0947e2c_0_70"/>
            <p:cNvSpPr/>
            <p:nvPr/>
          </p:nvSpPr>
          <p:spPr>
            <a:xfrm>
              <a:off x="2227649" y="3695443"/>
              <a:ext cx="5029200" cy="1828800"/>
            </a:xfrm>
            <a:prstGeom prst="rect">
              <a:avLst/>
            </a:prstGeom>
            <a:solidFill>
              <a:schemeClr val="accent1">
                <a:alpha val="57650"/>
              </a:schemeClr>
            </a:solidFill>
            <a:ln cap="flat" cmpd="sng" w="19050">
              <a:solidFill>
                <a:srgbClr val="082836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125" name="Google Shape;125;g375c0947e2c_0_70"/>
            <p:cNvCxnSpPr/>
            <p:nvPr/>
          </p:nvCxnSpPr>
          <p:spPr>
            <a:xfrm>
              <a:off x="2734276" y="3695443"/>
              <a:ext cx="0" cy="182880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126" name="Google Shape;126;g375c0947e2c_0_70"/>
            <p:cNvCxnSpPr/>
            <p:nvPr/>
          </p:nvCxnSpPr>
          <p:spPr>
            <a:xfrm>
              <a:off x="3751649" y="3695443"/>
              <a:ext cx="0" cy="182880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127" name="Google Shape;127;g375c0947e2c_0_70"/>
            <p:cNvCxnSpPr/>
            <p:nvPr/>
          </p:nvCxnSpPr>
          <p:spPr>
            <a:xfrm>
              <a:off x="4769022" y="3695443"/>
              <a:ext cx="0" cy="182880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128" name="Google Shape;128;g375c0947e2c_0_70"/>
            <p:cNvCxnSpPr/>
            <p:nvPr/>
          </p:nvCxnSpPr>
          <p:spPr>
            <a:xfrm>
              <a:off x="5786395" y="3695443"/>
              <a:ext cx="0" cy="182880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129" name="Google Shape;129;g375c0947e2c_0_70"/>
            <p:cNvCxnSpPr/>
            <p:nvPr/>
          </p:nvCxnSpPr>
          <p:spPr>
            <a:xfrm>
              <a:off x="6803768" y="3695443"/>
              <a:ext cx="0" cy="182880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130" name="Google Shape;130;g375c0947e2c_0_70"/>
            <p:cNvCxnSpPr/>
            <p:nvPr/>
          </p:nvCxnSpPr>
          <p:spPr>
            <a:xfrm>
              <a:off x="3445478" y="4482843"/>
              <a:ext cx="0" cy="15240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131" name="Google Shape;131;g375c0947e2c_0_70"/>
          <p:cNvSpPr/>
          <p:nvPr/>
        </p:nvSpPr>
        <p:spPr>
          <a:xfrm rot="5400000">
            <a:off x="5138950" y="5370875"/>
            <a:ext cx="226800" cy="20175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375c0947e2c_0_51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</a:pPr>
            <a:r>
              <a:rPr lang="en-US"/>
              <a:t>The Field	</a:t>
            </a:r>
            <a:endParaRPr/>
          </a:p>
        </p:txBody>
      </p:sp>
      <p:sp>
        <p:nvSpPr>
          <p:cNvPr id="138" name="Google Shape;138;g375c0947e2c_0_51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Use of one end zone, centered on the field</a:t>
            </a:r>
            <a:endParaRPr/>
          </a:p>
        </p:txBody>
      </p:sp>
      <p:grpSp>
        <p:nvGrpSpPr>
          <p:cNvPr id="139" name="Google Shape;139;g375c0947e2c_0_51"/>
          <p:cNvGrpSpPr/>
          <p:nvPr/>
        </p:nvGrpSpPr>
        <p:grpSpPr>
          <a:xfrm>
            <a:off x="1849223" y="2936875"/>
            <a:ext cx="6819900" cy="3556150"/>
            <a:chOff x="1849223" y="2936875"/>
            <a:chExt cx="6819900" cy="3556150"/>
          </a:xfrm>
        </p:grpSpPr>
        <p:grpSp>
          <p:nvGrpSpPr>
            <p:cNvPr id="140" name="Google Shape;140;g375c0947e2c_0_51"/>
            <p:cNvGrpSpPr/>
            <p:nvPr/>
          </p:nvGrpSpPr>
          <p:grpSpPr>
            <a:xfrm>
              <a:off x="1849223" y="2936875"/>
              <a:ext cx="6819900" cy="3556000"/>
              <a:chOff x="3093823" y="3059670"/>
              <a:chExt cx="6819900" cy="3556000"/>
            </a:xfrm>
          </p:grpSpPr>
          <p:pic>
            <p:nvPicPr>
              <p:cNvPr id="141" name="Google Shape;141;g375c0947e2c_0_51"/>
              <p:cNvPicPr preferRelativeResize="0"/>
              <p:nvPr/>
            </p:nvPicPr>
            <p:blipFill rotWithShape="1">
              <a:blip r:embed="rId3">
                <a:alphaModFix/>
              </a:blip>
              <a:srcRect b="0" l="0" r="0" t="0"/>
              <a:stretch/>
            </p:blipFill>
            <p:spPr>
              <a:xfrm>
                <a:off x="3093823" y="3059670"/>
                <a:ext cx="6819900" cy="3556000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142" name="Google Shape;142;g375c0947e2c_0_51"/>
              <p:cNvSpPr/>
              <p:nvPr/>
            </p:nvSpPr>
            <p:spPr>
              <a:xfrm>
                <a:off x="3472249" y="3818238"/>
                <a:ext cx="5029200" cy="1828800"/>
              </a:xfrm>
              <a:prstGeom prst="rect">
                <a:avLst/>
              </a:prstGeom>
              <a:solidFill>
                <a:schemeClr val="accent1">
                  <a:alpha val="57650"/>
                </a:schemeClr>
              </a:solidFill>
              <a:ln cap="flat" cmpd="sng" w="19050">
                <a:solidFill>
                  <a:srgbClr val="082836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cxnSp>
            <p:nvCxnSpPr>
              <p:cNvPr id="143" name="Google Shape;143;g375c0947e2c_0_51"/>
              <p:cNvCxnSpPr/>
              <p:nvPr/>
            </p:nvCxnSpPr>
            <p:spPr>
              <a:xfrm>
                <a:off x="3978876" y="3818238"/>
                <a:ext cx="0" cy="1828800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144" name="Google Shape;144;g375c0947e2c_0_51"/>
              <p:cNvCxnSpPr/>
              <p:nvPr/>
            </p:nvCxnSpPr>
            <p:spPr>
              <a:xfrm>
                <a:off x="4996249" y="3818238"/>
                <a:ext cx="0" cy="1828800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145" name="Google Shape;145;g375c0947e2c_0_51"/>
              <p:cNvCxnSpPr/>
              <p:nvPr/>
            </p:nvCxnSpPr>
            <p:spPr>
              <a:xfrm>
                <a:off x="6013622" y="3818238"/>
                <a:ext cx="0" cy="1828800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146" name="Google Shape;146;g375c0947e2c_0_51"/>
              <p:cNvCxnSpPr/>
              <p:nvPr/>
            </p:nvCxnSpPr>
            <p:spPr>
              <a:xfrm>
                <a:off x="7030995" y="3818238"/>
                <a:ext cx="0" cy="1828800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147" name="Google Shape;147;g375c0947e2c_0_51"/>
              <p:cNvCxnSpPr/>
              <p:nvPr/>
            </p:nvCxnSpPr>
            <p:spPr>
              <a:xfrm>
                <a:off x="8048368" y="3818238"/>
                <a:ext cx="0" cy="1828800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148" name="Google Shape;148;g375c0947e2c_0_51"/>
              <p:cNvCxnSpPr/>
              <p:nvPr/>
            </p:nvCxnSpPr>
            <p:spPr>
              <a:xfrm>
                <a:off x="4690078" y="4605638"/>
                <a:ext cx="0" cy="152400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</p:grpSp>
        <p:sp>
          <p:nvSpPr>
            <p:cNvPr id="149" name="Google Shape;149;g375c0947e2c_0_51"/>
            <p:cNvSpPr/>
            <p:nvPr/>
          </p:nvSpPr>
          <p:spPr>
            <a:xfrm rot="5400000">
              <a:off x="5138950" y="5370875"/>
              <a:ext cx="226800" cy="2017500"/>
            </a:xfrm>
            <a:prstGeom prst="rect">
              <a:avLst/>
            </a:prstGeom>
            <a:solidFill>
              <a:schemeClr val="lt1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</a:pPr>
            <a:r>
              <a:rPr lang="en-US"/>
              <a:t>The Field	</a:t>
            </a:r>
            <a:endParaRPr/>
          </a:p>
        </p:txBody>
      </p:sp>
      <p:sp>
        <p:nvSpPr>
          <p:cNvPr id="156" name="Google Shape;156;p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Using one end zone, using the sideline</a:t>
            </a:r>
            <a:endParaRPr/>
          </a:p>
        </p:txBody>
      </p:sp>
      <p:grpSp>
        <p:nvGrpSpPr>
          <p:cNvPr id="157" name="Google Shape;157;p3"/>
          <p:cNvGrpSpPr/>
          <p:nvPr/>
        </p:nvGrpSpPr>
        <p:grpSpPr>
          <a:xfrm>
            <a:off x="1849223" y="2936875"/>
            <a:ext cx="6819900" cy="3556000"/>
            <a:chOff x="1849223" y="2936875"/>
            <a:chExt cx="6819900" cy="3556000"/>
          </a:xfrm>
        </p:grpSpPr>
        <p:pic>
          <p:nvPicPr>
            <p:cNvPr id="158" name="Google Shape;158;p3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1849223" y="2936875"/>
              <a:ext cx="6819900" cy="3556000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59" name="Google Shape;159;p3"/>
            <p:cNvGrpSpPr/>
            <p:nvPr/>
          </p:nvGrpSpPr>
          <p:grpSpPr>
            <a:xfrm>
              <a:off x="2240349" y="4127243"/>
              <a:ext cx="5029200" cy="1828800"/>
              <a:chOff x="2227649" y="3695443"/>
              <a:chExt cx="5029200" cy="1828800"/>
            </a:xfrm>
          </p:grpSpPr>
          <p:sp>
            <p:nvSpPr>
              <p:cNvPr id="160" name="Google Shape;160;p3"/>
              <p:cNvSpPr/>
              <p:nvPr/>
            </p:nvSpPr>
            <p:spPr>
              <a:xfrm>
                <a:off x="2227649" y="3695443"/>
                <a:ext cx="5029200" cy="1828800"/>
              </a:xfrm>
              <a:prstGeom prst="rect">
                <a:avLst/>
              </a:prstGeom>
              <a:solidFill>
                <a:schemeClr val="accent1">
                  <a:alpha val="57647"/>
                </a:schemeClr>
              </a:solidFill>
              <a:ln cap="flat" cmpd="sng" w="19050">
                <a:solidFill>
                  <a:srgbClr val="082836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cxnSp>
            <p:nvCxnSpPr>
              <p:cNvPr id="161" name="Google Shape;161;p3"/>
              <p:cNvCxnSpPr/>
              <p:nvPr/>
            </p:nvCxnSpPr>
            <p:spPr>
              <a:xfrm>
                <a:off x="2734276" y="3695443"/>
                <a:ext cx="0" cy="1828800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162" name="Google Shape;162;p3"/>
              <p:cNvCxnSpPr/>
              <p:nvPr/>
            </p:nvCxnSpPr>
            <p:spPr>
              <a:xfrm>
                <a:off x="3751649" y="3695443"/>
                <a:ext cx="0" cy="1828800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163" name="Google Shape;163;p3"/>
              <p:cNvCxnSpPr/>
              <p:nvPr/>
            </p:nvCxnSpPr>
            <p:spPr>
              <a:xfrm>
                <a:off x="4769022" y="3695443"/>
                <a:ext cx="0" cy="1828800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164" name="Google Shape;164;p3"/>
              <p:cNvCxnSpPr/>
              <p:nvPr/>
            </p:nvCxnSpPr>
            <p:spPr>
              <a:xfrm>
                <a:off x="5786395" y="3695443"/>
                <a:ext cx="0" cy="1828800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165" name="Google Shape;165;p3"/>
              <p:cNvCxnSpPr/>
              <p:nvPr/>
            </p:nvCxnSpPr>
            <p:spPr>
              <a:xfrm>
                <a:off x="6803768" y="3695443"/>
                <a:ext cx="0" cy="1828800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166" name="Google Shape;166;p3"/>
              <p:cNvCxnSpPr/>
              <p:nvPr/>
            </p:nvCxnSpPr>
            <p:spPr>
              <a:xfrm>
                <a:off x="3445478" y="4482843"/>
                <a:ext cx="0" cy="152400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</p:grpSp>
        <p:sp>
          <p:nvSpPr>
            <p:cNvPr id="167" name="Google Shape;167;p3"/>
            <p:cNvSpPr/>
            <p:nvPr/>
          </p:nvSpPr>
          <p:spPr>
            <a:xfrm rot="5400000">
              <a:off x="5139090" y="5370865"/>
              <a:ext cx="226650" cy="2017370"/>
            </a:xfrm>
            <a:prstGeom prst="rect">
              <a:avLst/>
            </a:prstGeom>
            <a:solidFill>
              <a:schemeClr val="lt1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</a:pPr>
            <a:r>
              <a:rPr lang="en-US"/>
              <a:t>The Equipment</a:t>
            </a:r>
            <a:endParaRPr/>
          </a:p>
        </p:txBody>
      </p:sp>
      <p:sp>
        <p:nvSpPr>
          <p:cNvPr id="174" name="Google Shape;174;p4"/>
          <p:cNvSpPr txBox="1"/>
          <p:nvPr>
            <p:ph idx="1" type="body"/>
          </p:nvPr>
        </p:nvSpPr>
        <p:spPr>
          <a:xfrm>
            <a:off x="838199" y="1825625"/>
            <a:ext cx="5105401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47500" lnSpcReduction="20000"/>
          </a:bodyPr>
          <a:lstStyle/>
          <a:p>
            <a:pPr indent="-188595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Ball</a:t>
            </a:r>
            <a:endParaRPr/>
          </a:p>
          <a:p>
            <a:pPr indent="-168592" lvl="1" marL="685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75000"/>
              <a:buChar char="•"/>
            </a:pPr>
            <a:r>
              <a:rPr lang="en-US"/>
              <a:t>Tan color</a:t>
            </a:r>
            <a:endParaRPr/>
          </a:p>
          <a:p>
            <a:pPr indent="-168592" lvl="1" marL="685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75000"/>
              <a:buChar char="•"/>
            </a:pPr>
            <a:r>
              <a:rPr lang="en-US"/>
              <a:t>Smaller size </a:t>
            </a:r>
            <a:endParaRPr/>
          </a:p>
          <a:p>
            <a:pPr indent="-188595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Mouth Piece</a:t>
            </a:r>
            <a:endParaRPr/>
          </a:p>
          <a:p>
            <a:pPr indent="-194309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Mandatory</a:t>
            </a:r>
            <a:endParaRPr/>
          </a:p>
          <a:p>
            <a:pPr indent="-188595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Flags</a:t>
            </a:r>
            <a:endParaRPr/>
          </a:p>
          <a:p>
            <a:pPr indent="-194309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Pop style or Velcro</a:t>
            </a:r>
            <a:endParaRPr/>
          </a:p>
          <a:p>
            <a:pPr indent="-194309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Single solid color</a:t>
            </a:r>
            <a:endParaRPr/>
          </a:p>
          <a:p>
            <a:pPr indent="-176212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75000"/>
              <a:buChar char="•"/>
            </a:pPr>
            <a:r>
              <a:rPr lang="en-US"/>
              <a:t>One belt</a:t>
            </a:r>
            <a:endParaRPr/>
          </a:p>
          <a:p>
            <a:pPr indent="-188595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Soft helmets</a:t>
            </a:r>
            <a:endParaRPr/>
          </a:p>
          <a:p>
            <a:pPr indent="-194309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Legal if worn correctly</a:t>
            </a:r>
            <a:endParaRPr/>
          </a:p>
          <a:p>
            <a:pPr indent="-188595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Adornments</a:t>
            </a:r>
            <a:endParaRPr/>
          </a:p>
          <a:p>
            <a:pPr indent="-198755" lvl="1" marL="6858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16666"/>
              <a:buChar char="•"/>
            </a:pPr>
            <a:r>
              <a:rPr lang="en-US"/>
              <a:t>Sunglasses </a:t>
            </a:r>
            <a:endParaRPr/>
          </a:p>
          <a:p>
            <a:pPr indent="-186689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20000"/>
              <a:buChar char="•"/>
            </a:pPr>
            <a:r>
              <a:rPr lang="en-US"/>
              <a:t>Illegal unless prescription</a:t>
            </a:r>
            <a:endParaRPr/>
          </a:p>
          <a:p>
            <a:pPr indent="-198755" lvl="1" marL="6858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16666"/>
              <a:buChar char="•"/>
            </a:pPr>
            <a:r>
              <a:rPr lang="en-US"/>
              <a:t>Jewelry </a:t>
            </a:r>
            <a:endParaRPr/>
          </a:p>
          <a:p>
            <a:pPr indent="-186689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20000"/>
              <a:buChar char="•"/>
            </a:pPr>
            <a:r>
              <a:rPr lang="en-US"/>
              <a:t>Illegal </a:t>
            </a:r>
            <a:endParaRPr/>
          </a:p>
          <a:p>
            <a:pPr indent="-186689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20000"/>
              <a:buChar char="•"/>
            </a:pPr>
            <a:r>
              <a:rPr lang="en-US"/>
              <a:t>Religious and medical medals not considered jewelry</a:t>
            </a:r>
            <a:endParaRPr/>
          </a:p>
          <a:p>
            <a:pPr indent="-18669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Face Paint</a:t>
            </a:r>
            <a:endParaRPr/>
          </a:p>
          <a:p>
            <a:pPr indent="-186689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20000"/>
              <a:buChar char="•"/>
            </a:pPr>
            <a:r>
              <a:rPr lang="en-US"/>
              <a:t>Only a single swipe under the eye is legal </a:t>
            </a:r>
            <a:endParaRPr/>
          </a:p>
          <a:p>
            <a:pPr indent="-121919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  <p:pic>
        <p:nvPicPr>
          <p:cNvPr id="175" name="Google Shape;175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737600" y="4024187"/>
            <a:ext cx="2349500" cy="2015871"/>
          </a:xfrm>
          <a:prstGeom prst="rect">
            <a:avLst/>
          </a:prstGeom>
          <a:noFill/>
          <a:ln>
            <a:noFill/>
          </a:ln>
        </p:spPr>
      </p:pic>
      <p:pic>
        <p:nvPicPr>
          <p:cNvPr id="176" name="Google Shape;176;p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092650" y="1237955"/>
            <a:ext cx="3669860" cy="2442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</a:pPr>
            <a:r>
              <a:rPr lang="en-US"/>
              <a:t>The Uniform</a:t>
            </a:r>
            <a:endParaRPr/>
          </a:p>
        </p:txBody>
      </p:sp>
      <p:sp>
        <p:nvSpPr>
          <p:cNvPr id="183" name="Google Shape;183;p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Jersey 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MUST be tucked in</a:t>
            </a:r>
            <a:endParaRPr/>
          </a:p>
          <a:p>
            <a:pPr indent="-762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Bottoms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No pockets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No zippers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No belt loops</a:t>
            </a:r>
            <a:endParaRPr/>
          </a:p>
          <a:p>
            <a:pPr indent="-762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Flags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On the hips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Flared out</a:t>
            </a:r>
            <a:endParaRPr/>
          </a:p>
        </p:txBody>
      </p:sp>
      <p:pic>
        <p:nvPicPr>
          <p:cNvPr descr="4 Athletes Putting Girls Flag Football on the Map - 5280" id="184" name="Google Shape;184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096000" y="1397000"/>
            <a:ext cx="5080000" cy="381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</a:pPr>
            <a:r>
              <a:rPr lang="en-US"/>
              <a:t>Pre-Game</a:t>
            </a:r>
            <a:endParaRPr/>
          </a:p>
        </p:txBody>
      </p:sp>
      <p:sp>
        <p:nvSpPr>
          <p:cNvPr id="191" name="Google Shape;191;p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Conference with the coaches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Accompany the R to talk to the coaches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R will use this as a time to talk to them about unusual plays, jewelry, jerseys, flags</a:t>
            </a:r>
            <a:endParaRPr/>
          </a:p>
          <a:p>
            <a:pPr indent="-8763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Equipment checks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No formal lineups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Observe teams/players during warm-ups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Talk to coaches if you see anything </a:t>
            </a:r>
            <a:endParaRPr/>
          </a:p>
          <a:p>
            <a:pPr indent="-8763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Pre-game responsibilities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Head Line Judge – instruct the down box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Field Judge – instruct the clock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2025-08-04T00:28:16Z</dcterms:created>
  <dc:creator>Katie Ott</dc:creator>
</cp:coreProperties>
</file>