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6858000" cx="12192000"/>
  <p:notesSz cx="6858000" cy="9144000"/>
  <p:embeddedFontLst>
    <p:embeddedFont>
      <p:font typeface="Play"/>
      <p:regular r:id="rId26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iO/VcjCxeZDPCoF4lAliI0yXoS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lay-regular.fntdata"/><Relationship Id="rId25" Type="http://schemas.openxmlformats.org/officeDocument/2006/relationships/slide" Target="slides/slide21.xml"/><Relationship Id="rId28" Type="http://customschemas.google.com/relationships/presentationmetadata" Target="metadata"/><Relationship Id="rId27" Type="http://schemas.openxmlformats.org/officeDocument/2006/relationships/font" Target="fonts/Play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75c0947e2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g375c0947e2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75c0947e2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75c0947e2c_0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g375c0947e2c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375c0947e2c_0_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75c0947e2c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g375c0947e2c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375c0947e2c_0_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75c0947e2c_0_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375c0947e2c_0_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375c0947e2c_0_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.gif"/><Relationship Id="rId5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/>
              <a:t>Flag Football Basics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2025 Review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Katie Ott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75c0947e2c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Mechanics</a:t>
            </a:r>
            <a:endParaRPr/>
          </a:p>
        </p:txBody>
      </p:sp>
      <p:sp>
        <p:nvSpPr>
          <p:cNvPr id="198" name="Google Shape;198;g375c0947e2c_0_0"/>
          <p:cNvSpPr txBox="1"/>
          <p:nvPr>
            <p:ph idx="1" type="body"/>
          </p:nvPr>
        </p:nvSpPr>
        <p:spPr>
          <a:xfrm>
            <a:off x="838200" y="1825625"/>
            <a:ext cx="6375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188595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Head Line Judge 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Initial position is on the LOS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Make sure the down box is in the correct spot and displays the correct down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Mark the LOS for the defense (1 yard off the ball)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Responsible for sideline, endline to endline</a:t>
            </a:r>
            <a:br>
              <a:rPr lang="en-US"/>
            </a:br>
            <a:endParaRPr/>
          </a:p>
          <a:p>
            <a:pPr indent="-144145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/>
              <a:t>Field Judge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Initial position is 15-20 yards downfield, on sideline opposite of HL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Count the defense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Responsible for sideline, endline to endline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Responsible for the Goal line and End line</a:t>
            </a:r>
            <a:br>
              <a:rPr lang="en-US"/>
            </a:br>
            <a:endParaRPr/>
          </a:p>
          <a:p>
            <a:pPr indent="-144145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/>
              <a:t>Referee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Initial position 12-15 yards back from the LOS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Count the offense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Responsible for play clock</a:t>
            </a:r>
            <a:endParaRPr/>
          </a:p>
          <a:p>
            <a:pPr indent="-194309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Rule on fouls on the QB</a:t>
            </a:r>
            <a:endParaRPr/>
          </a:p>
        </p:txBody>
      </p:sp>
      <p:grpSp>
        <p:nvGrpSpPr>
          <p:cNvPr id="199" name="Google Shape;199;g375c0947e2c_0_0"/>
          <p:cNvGrpSpPr/>
          <p:nvPr/>
        </p:nvGrpSpPr>
        <p:grpSpPr>
          <a:xfrm>
            <a:off x="7814360" y="598219"/>
            <a:ext cx="3539570" cy="5661881"/>
            <a:chOff x="7814360" y="598219"/>
            <a:chExt cx="3539570" cy="5661881"/>
          </a:xfrm>
        </p:grpSpPr>
        <p:grpSp>
          <p:nvGrpSpPr>
            <p:cNvPr id="200" name="Google Shape;200;g375c0947e2c_0_0"/>
            <p:cNvGrpSpPr/>
            <p:nvPr/>
          </p:nvGrpSpPr>
          <p:grpSpPr>
            <a:xfrm rot="5400000">
              <a:off x="6753347" y="1659516"/>
              <a:ext cx="5661881" cy="3539287"/>
              <a:chOff x="3093823" y="3059670"/>
              <a:chExt cx="6819900" cy="3556000"/>
            </a:xfrm>
          </p:grpSpPr>
          <p:pic>
            <p:nvPicPr>
              <p:cNvPr id="201" name="Google Shape;201;g375c0947e2c_0_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2" name="Google Shape;202;g375c0947e2c_0_0"/>
              <p:cNvSpPr/>
              <p:nvPr/>
            </p:nvSpPr>
            <p:spPr>
              <a:xfrm>
                <a:off x="3472249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50"/>
                </a:schemeClr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03" name="Google Shape;203;g375c0947e2c_0_0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4" name="Google Shape;204;g375c0947e2c_0_0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5" name="Google Shape;205;g375c0947e2c_0_0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6" name="Google Shape;206;g375c0947e2c_0_0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7" name="Google Shape;207;g375c0947e2c_0_0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08" name="Google Shape;208;g375c0947e2c_0_0"/>
              <p:cNvCxnSpPr/>
              <p:nvPr/>
            </p:nvCxnSpPr>
            <p:spPr>
              <a:xfrm>
                <a:off x="4690078" y="4605638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09" name="Google Shape;209;g375c0947e2c_0_0"/>
            <p:cNvSpPr/>
            <p:nvPr/>
          </p:nvSpPr>
          <p:spPr>
            <a:xfrm>
              <a:off x="7814360" y="2578100"/>
              <a:ext cx="224700" cy="17271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an illustration of a football with a white stripe on the side (Provided by Tenor)" id="210" name="Google Shape;210;g375c0947e2c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35770">
            <a:off x="9657928" y="1674428"/>
            <a:ext cx="214246" cy="214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375c0947e2c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54175" y="1690825"/>
            <a:ext cx="358650" cy="3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g375c0947e2c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73525" y="2610875"/>
            <a:ext cx="358650" cy="3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375c0947e2c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02200" y="1107575"/>
            <a:ext cx="358650" cy="35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</a:t>
            </a:r>
            <a:endParaRPr/>
          </a:p>
        </p:txBody>
      </p:sp>
      <p:sp>
        <p:nvSpPr>
          <p:cNvPr id="220" name="Google Shape;220;p7"/>
          <p:cNvSpPr txBox="1"/>
          <p:nvPr>
            <p:ph idx="1" type="body"/>
          </p:nvPr>
        </p:nvSpPr>
        <p:spPr>
          <a:xfrm>
            <a:off x="838200" y="1825625"/>
            <a:ext cx="65913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5527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Each game consists of 4, 12 minute quarters</a:t>
            </a:r>
            <a:endParaRPr/>
          </a:p>
          <a:p>
            <a:pPr indent="-25527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Each half, and each new series following a TD starts from the offense’s 14 yard line (A-14)</a:t>
            </a:r>
            <a:endParaRPr/>
          </a:p>
          <a:p>
            <a:pPr indent="-25527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4 downs to reach the next zone to gain</a:t>
            </a:r>
            <a:endParaRPr/>
          </a:p>
          <a:p>
            <a:pPr indent="-25527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If a foul takes a team backwards into a different zone, they still have to reach the original zone to gain in order to get a first down</a:t>
            </a:r>
            <a:endParaRPr/>
          </a:p>
          <a:p>
            <a:pPr indent="-7747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grpSp>
        <p:nvGrpSpPr>
          <p:cNvPr id="221" name="Google Shape;221;p7"/>
          <p:cNvGrpSpPr/>
          <p:nvPr/>
        </p:nvGrpSpPr>
        <p:grpSpPr>
          <a:xfrm>
            <a:off x="7814360" y="598143"/>
            <a:ext cx="3539439" cy="5661714"/>
            <a:chOff x="7814360" y="598144"/>
            <a:chExt cx="3539439" cy="5661714"/>
          </a:xfrm>
        </p:grpSpPr>
        <p:grpSp>
          <p:nvGrpSpPr>
            <p:cNvPr id="222" name="Google Shape;222;p7"/>
            <p:cNvGrpSpPr/>
            <p:nvPr/>
          </p:nvGrpSpPr>
          <p:grpSpPr>
            <a:xfrm rot="5400000">
              <a:off x="6753223" y="1659281"/>
              <a:ext cx="5661714" cy="3539439"/>
              <a:chOff x="3093823" y="3059670"/>
              <a:chExt cx="6819900" cy="3556000"/>
            </a:xfrm>
          </p:grpSpPr>
          <p:pic>
            <p:nvPicPr>
              <p:cNvPr id="223" name="Google Shape;223;p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4" name="Google Shape;224;p7"/>
              <p:cNvSpPr/>
              <p:nvPr/>
            </p:nvSpPr>
            <p:spPr>
              <a:xfrm>
                <a:off x="3472249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7"/>
                </a:schemeClr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25" name="Google Shape;225;p7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26" name="Google Shape;226;p7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27" name="Google Shape;227;p7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28" name="Google Shape;228;p7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29" name="Google Shape;229;p7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0" name="Google Shape;230;p7"/>
              <p:cNvCxnSpPr/>
              <p:nvPr/>
            </p:nvCxnSpPr>
            <p:spPr>
              <a:xfrm>
                <a:off x="4690078" y="4605638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31" name="Google Shape;231;p7"/>
            <p:cNvSpPr/>
            <p:nvPr/>
          </p:nvSpPr>
          <p:spPr>
            <a:xfrm>
              <a:off x="7814360" y="2578100"/>
              <a:ext cx="224740" cy="17272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Line of Scrimmage</a:t>
            </a:r>
            <a:endParaRPr/>
          </a:p>
        </p:txBody>
      </p:sp>
      <p:sp>
        <p:nvSpPr>
          <p:cNvPr id="238" name="Google Shape;238;p8"/>
          <p:cNvSpPr txBox="1"/>
          <p:nvPr>
            <p:ph idx="1" type="body"/>
          </p:nvPr>
        </p:nvSpPr>
        <p:spPr>
          <a:xfrm>
            <a:off x="838200" y="1825625"/>
            <a:ext cx="65913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Offense</a:t>
            </a:r>
            <a:endParaRPr/>
          </a:p>
          <a:p>
            <a:pPr indent="-21526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Only the Snapper must be on the line of scrimmage</a:t>
            </a:r>
            <a:endParaRPr/>
          </a:p>
          <a:p>
            <a:pPr indent="-21526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Side snap or between the legs are both legal</a:t>
            </a:r>
            <a:endParaRPr/>
          </a:p>
          <a:p>
            <a:pPr indent="-21526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All players must be in different numbers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Defense</a:t>
            </a:r>
            <a:endParaRPr/>
          </a:p>
          <a:p>
            <a:pPr indent="-21526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Defensive scrimmage line is 1 yard off the ball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descr="NFL Flag Football Rules" id="239" name="Google Shape;23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61300" y="1677194"/>
            <a:ext cx="3492500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ag Football - Mr. ruiz" id="240" name="Google Shape;240;p8"/>
          <p:cNvPicPr preferRelativeResize="0"/>
          <p:nvPr/>
        </p:nvPicPr>
        <p:blipFill rotWithShape="1">
          <a:blip r:embed="rId4">
            <a:alphaModFix/>
          </a:blip>
          <a:srcRect b="28858" l="7431" r="36649" t="12080"/>
          <a:stretch/>
        </p:blipFill>
        <p:spPr>
          <a:xfrm>
            <a:off x="8197850" y="4257675"/>
            <a:ext cx="2819400" cy="223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Timing</a:t>
            </a:r>
            <a:endParaRPr/>
          </a:p>
        </p:txBody>
      </p:sp>
      <p:sp>
        <p:nvSpPr>
          <p:cNvPr id="247" name="Google Shape;24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255269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Each game consists of 4, 12-minute quarters</a:t>
            </a:r>
            <a:endParaRPr/>
          </a:p>
          <a:p>
            <a:pPr indent="-255269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Each team has 2 timeouts per half, they do not carry over</a:t>
            </a:r>
            <a:endParaRPr/>
          </a:p>
          <a:p>
            <a:pPr indent="-255269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Clock will stop for:</a:t>
            </a:r>
            <a:endParaRPr/>
          </a:p>
          <a:p>
            <a:pPr indent="-25145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Down ends where there is a penalty</a:t>
            </a:r>
            <a:endParaRPr/>
          </a:p>
          <a:p>
            <a:pPr indent="-25145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Official’s time out</a:t>
            </a:r>
            <a:endParaRPr/>
          </a:p>
          <a:p>
            <a:pPr indent="-25145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 score</a:t>
            </a:r>
            <a:endParaRPr/>
          </a:p>
          <a:p>
            <a:pPr indent="-25145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 touchback</a:t>
            </a:r>
            <a:endParaRPr/>
          </a:p>
          <a:p>
            <a:pPr indent="-25145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Inadvertent whistle</a:t>
            </a:r>
            <a:endParaRPr/>
          </a:p>
          <a:p>
            <a:pPr indent="-25145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2 minute timeout</a:t>
            </a:r>
            <a:endParaRPr/>
          </a:p>
          <a:p>
            <a:pPr indent="-25145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Incomplete pass (final 2 minutes of each half) </a:t>
            </a:r>
            <a:endParaRPr/>
          </a:p>
          <a:p>
            <a:pPr indent="-25145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Ball runner goes out of bounds </a:t>
            </a:r>
            <a:r>
              <a:rPr lang="en-US"/>
              <a:t>(final 2 minutes of each half) </a:t>
            </a:r>
            <a:endParaRPr/>
          </a:p>
          <a:p>
            <a:pPr indent="-25145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Offense is awarded a 1</a:t>
            </a:r>
            <a:r>
              <a:rPr baseline="30000" lang="en-US"/>
              <a:t>st</a:t>
            </a:r>
            <a:r>
              <a:rPr lang="en-US"/>
              <a:t> down, clock will start on the ready for play </a:t>
            </a:r>
            <a:r>
              <a:rPr lang="en-US"/>
              <a:t>(final 2 minutes of each half) </a:t>
            </a:r>
            <a:endParaRPr/>
          </a:p>
          <a:p>
            <a:pPr indent="-10414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Scrimmage Plays</a:t>
            </a:r>
            <a:endParaRPr/>
          </a:p>
        </p:txBody>
      </p:sp>
      <p:sp>
        <p:nvSpPr>
          <p:cNvPr id="254" name="Google Shape;254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Passes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One forward pass per down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Unlimited backwards passes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Running plays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Unlimited running plays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Unlimited QB runs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One forward handoff per down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Unlimited backwards handoffs </a:t>
            </a:r>
            <a:endParaRPr/>
          </a:p>
        </p:txBody>
      </p:sp>
      <p:pic>
        <p:nvPicPr>
          <p:cNvPr descr="Are Olympics next? Flag football's ..." id="255" name="Google Shape;25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52025" y="3929075"/>
            <a:ext cx="3606800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ag football ..." id="256" name="Google Shape;25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1450" y="1398825"/>
            <a:ext cx="3492500" cy="232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Fumbles, Muff, Backwards Pass</a:t>
            </a:r>
            <a:endParaRPr/>
          </a:p>
        </p:txBody>
      </p:sp>
      <p:sp>
        <p:nvSpPr>
          <p:cNvPr id="263" name="Google Shape;263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Fumble, Muff, &amp; Backwards Passes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Dead ball once grounded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Live ball if recovered before being grounded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Fumble forward out of bounds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Returned to the spot of the fumble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ball belongs to the passing or fumbling team unless lost after fourth down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Dead ball </a:t>
            </a:r>
            <a:endParaRPr/>
          </a:p>
        </p:txBody>
      </p:sp>
      <p:sp>
        <p:nvSpPr>
          <p:cNvPr id="270" name="Google Shape;270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following cause the ball to become dead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Flag is pulled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Runner goes out of bounds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When a player with only one flag is touched between the shoulder and knee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Scrimmage kick crosses the Goal Line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Grounded fumble, muff, or backwards pass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Blocking</a:t>
            </a:r>
            <a:endParaRPr/>
          </a:p>
        </p:txBody>
      </p:sp>
      <p:sp>
        <p:nvSpPr>
          <p:cNvPr id="277" name="Google Shape;27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Blocking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Blocking is </a:t>
            </a:r>
            <a:r>
              <a:rPr lang="en-US" u="sng"/>
              <a:t>illegal</a:t>
            </a:r>
            <a:endParaRPr u="sng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Legal Screen blocking is allowed anywhere on the field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No extended arms, use of hands, arms, elbows, or legs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Judgement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Right of Place = Defender has established position in front of blocker or runner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Right of Way = Blocker or runner who is moving may not be contacted by a defender in motion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Right of </a:t>
            </a:r>
            <a:r>
              <a:rPr lang="en-US" u="sng"/>
              <a:t>Place</a:t>
            </a:r>
            <a:r>
              <a:rPr lang="en-US"/>
              <a:t> supersedes Right of </a:t>
            </a:r>
            <a:r>
              <a:rPr lang="en-US" u="sng"/>
              <a:t>Way</a:t>
            </a:r>
            <a:endParaRPr/>
          </a:p>
          <a:p>
            <a:pPr indent="-101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Kicking</a:t>
            </a:r>
            <a:endParaRPr/>
          </a:p>
        </p:txBody>
      </p:sp>
      <p:sp>
        <p:nvSpPr>
          <p:cNvPr id="284" name="Google Shape;284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20193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Kicking</a:t>
            </a:r>
            <a:endParaRPr/>
          </a:p>
          <a:p>
            <a:pPr indent="-2057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No kickoffs – will start new drives at the 14 yard line </a:t>
            </a:r>
            <a:endParaRPr/>
          </a:p>
          <a:p>
            <a:pPr indent="-20955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Exceptions: Punts and Safety</a:t>
            </a:r>
            <a:endParaRPr/>
          </a:p>
          <a:p>
            <a:pPr indent="-111125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2057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Scrimmage kicks – only punts</a:t>
            </a:r>
            <a:endParaRPr/>
          </a:p>
          <a:p>
            <a:pPr indent="-20955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K must declare punt or play on 4</a:t>
            </a:r>
            <a:r>
              <a:rPr baseline="30000" lang="en-US"/>
              <a:t>th</a:t>
            </a:r>
            <a:r>
              <a:rPr lang="en-US"/>
              <a:t> down</a:t>
            </a:r>
            <a:endParaRPr/>
          </a:p>
          <a:p>
            <a:pPr indent="-20955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If punt is declared all players must be stationary until the ball is kicked</a:t>
            </a:r>
            <a:endParaRPr/>
          </a:p>
          <a:p>
            <a:pPr indent="-20574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R can catch or recover a kick and advance </a:t>
            </a:r>
            <a:endParaRPr/>
          </a:p>
          <a:p>
            <a:pPr indent="-20574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If R muffs or fumbles the kick and it hits the ground the ball is dead</a:t>
            </a:r>
            <a:endParaRPr/>
          </a:p>
          <a:p>
            <a:pPr indent="-20574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If R muffs the kick and K recovers the ball while it is still in the air, the ball is dead and it is K’s ball</a:t>
            </a:r>
            <a:endParaRPr/>
          </a:p>
          <a:p>
            <a:pPr indent="-20574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Touchbacks – once the kick breaks the plane of the goal line, the ball is dead and it is a touchback</a:t>
            </a:r>
            <a:endParaRPr/>
          </a:p>
          <a:p>
            <a:pPr indent="-20574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Kick Catching interference – same as in tackle</a:t>
            </a:r>
            <a:endParaRPr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Scoring</a:t>
            </a:r>
            <a:endParaRPr/>
          </a:p>
        </p:txBody>
      </p:sp>
      <p:sp>
        <p:nvSpPr>
          <p:cNvPr id="291" name="Google Shape;291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Scoring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TD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6 pt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Try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1 pt from the 3 yard line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2 pt from the 10 yard line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Drive following a try starts on the 14 yard line</a:t>
            </a:r>
            <a:endParaRPr/>
          </a:p>
          <a:p>
            <a:pPr indent="-101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Safety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2 pts 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Drive following a safety starts on the 30 yard line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grpSp>
        <p:nvGrpSpPr>
          <p:cNvPr id="292" name="Google Shape;292;p15"/>
          <p:cNvGrpSpPr/>
          <p:nvPr/>
        </p:nvGrpSpPr>
        <p:grpSpPr>
          <a:xfrm>
            <a:off x="7814360" y="598143"/>
            <a:ext cx="3539439" cy="5661714"/>
            <a:chOff x="7814360" y="598144"/>
            <a:chExt cx="3539439" cy="5661714"/>
          </a:xfrm>
        </p:grpSpPr>
        <p:grpSp>
          <p:nvGrpSpPr>
            <p:cNvPr id="293" name="Google Shape;293;p15"/>
            <p:cNvGrpSpPr/>
            <p:nvPr/>
          </p:nvGrpSpPr>
          <p:grpSpPr>
            <a:xfrm rot="5400000">
              <a:off x="6753223" y="1659281"/>
              <a:ext cx="5661714" cy="3539439"/>
              <a:chOff x="3093823" y="3059670"/>
              <a:chExt cx="6819900" cy="3556000"/>
            </a:xfrm>
          </p:grpSpPr>
          <p:pic>
            <p:nvPicPr>
              <p:cNvPr id="294" name="Google Shape;294;p1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5" name="Google Shape;295;p15"/>
              <p:cNvSpPr/>
              <p:nvPr/>
            </p:nvSpPr>
            <p:spPr>
              <a:xfrm>
                <a:off x="3472249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7"/>
                </a:schemeClr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96" name="Google Shape;296;p15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7" name="Google Shape;297;p15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8" name="Google Shape;298;p15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" name="Google Shape;299;p15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0" name="Google Shape;300;p15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1" name="Google Shape;301;p15"/>
              <p:cNvCxnSpPr/>
              <p:nvPr/>
            </p:nvCxnSpPr>
            <p:spPr>
              <a:xfrm>
                <a:off x="4690078" y="4618403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2" name="Google Shape;302;p15"/>
              <p:cNvCxnSpPr/>
              <p:nvPr/>
            </p:nvCxnSpPr>
            <p:spPr>
              <a:xfrm>
                <a:off x="5495772" y="4618403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3" name="Google Shape;303;p15"/>
              <p:cNvCxnSpPr/>
              <p:nvPr/>
            </p:nvCxnSpPr>
            <p:spPr>
              <a:xfrm>
                <a:off x="7494711" y="4618403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4" name="Google Shape;304;p15"/>
              <p:cNvCxnSpPr/>
              <p:nvPr/>
            </p:nvCxnSpPr>
            <p:spPr>
              <a:xfrm>
                <a:off x="7759872" y="4618403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305" name="Google Shape;305;p15"/>
            <p:cNvSpPr/>
            <p:nvPr/>
          </p:nvSpPr>
          <p:spPr>
            <a:xfrm>
              <a:off x="7814360" y="2578100"/>
              <a:ext cx="224740" cy="17272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5"/>
            <p:cNvSpPr txBox="1"/>
            <p:nvPr/>
          </p:nvSpPr>
          <p:spPr>
            <a:xfrm>
              <a:off x="9136383" y="4350665"/>
              <a:ext cx="895393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0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pt try</a:t>
              </a:r>
              <a:endParaRPr/>
            </a:p>
          </p:txBody>
        </p:sp>
        <p:sp>
          <p:nvSpPr>
            <p:cNvPr id="307" name="Google Shape;307;p15"/>
            <p:cNvSpPr txBox="1"/>
            <p:nvPr/>
          </p:nvSpPr>
          <p:spPr>
            <a:xfrm>
              <a:off x="9136383" y="4114907"/>
              <a:ext cx="895393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pt try</a:t>
              </a:r>
              <a:endParaRPr/>
            </a:p>
          </p:txBody>
        </p:sp>
        <p:sp>
          <p:nvSpPr>
            <p:cNvPr id="308" name="Google Shape;308;p15"/>
            <p:cNvSpPr txBox="1"/>
            <p:nvPr/>
          </p:nvSpPr>
          <p:spPr>
            <a:xfrm>
              <a:off x="9003221" y="2370478"/>
              <a:ext cx="895393" cy="4154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LOS after safety</a:t>
              </a:r>
              <a:endParaRPr/>
            </a:p>
          </p:txBody>
        </p:sp>
        <p:sp>
          <p:nvSpPr>
            <p:cNvPr id="309" name="Google Shape;309;p15"/>
            <p:cNvSpPr txBox="1"/>
            <p:nvPr/>
          </p:nvSpPr>
          <p:spPr>
            <a:xfrm>
              <a:off x="9003221" y="1699598"/>
              <a:ext cx="895393" cy="4154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Starting LOS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96" name="Google Shape;96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40 yards wide x 80 yards long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2, 10 yard end zones</a:t>
            </a:r>
            <a:endParaRPr/>
          </a:p>
          <a:p>
            <a:pPr indent="-1651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4 different possible configurations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Common Offensive Fouls</a:t>
            </a:r>
            <a:endParaRPr/>
          </a:p>
        </p:txBody>
      </p:sp>
      <p:sp>
        <p:nvSpPr>
          <p:cNvPr id="316" name="Google Shape;316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20193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False Start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Illegal Shift / Motion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Sideline interference, 3+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Helping the runner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Flag Guarding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Illegal Blocking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Pass Interference</a:t>
            </a:r>
            <a:endParaRPr/>
          </a:p>
          <a:p>
            <a:pPr indent="-14795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/>
              <a:t>Intentional Grounding (loss of down)</a:t>
            </a:r>
            <a:endParaRPr/>
          </a:p>
          <a:p>
            <a:pPr indent="-211455" lvl="0" marL="228600" rtl="0" algn="l"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/>
              <a:t>Illegal forward pass – watch for the double pass (loss of down)</a:t>
            </a:r>
            <a:endParaRPr/>
          </a:p>
          <a:p>
            <a:pPr indent="-101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Common Defensive Fouls</a:t>
            </a:r>
            <a:endParaRPr/>
          </a:p>
        </p:txBody>
      </p:sp>
      <p:sp>
        <p:nvSpPr>
          <p:cNvPr id="323" name="Google Shape;323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17526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Encroachment</a:t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Pass Interference</a:t>
            </a:r>
            <a:endParaRPr/>
          </a:p>
          <a:p>
            <a:pPr indent="-13081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/>
              <a:t>Holding </a:t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Charging into the player (automatic first down)</a:t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Roughing the Passer </a:t>
            </a:r>
            <a:r>
              <a:rPr lang="en-US"/>
              <a:t>(automatic first down)</a:t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Hurdling </a:t>
            </a:r>
            <a:r>
              <a:rPr lang="en-US"/>
              <a:t>(automatic first down)</a:t>
            </a:r>
            <a:endParaRPr/>
          </a:p>
          <a:p>
            <a:pPr indent="-13081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/>
              <a:t>Tripping (automatic first down)</a:t>
            </a:r>
            <a:endParaRPr/>
          </a:p>
          <a:p>
            <a:pPr indent="-13081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/>
              <a:t>Illegal personal contact (automatic first down)</a:t>
            </a:r>
            <a:endParaRPr/>
          </a:p>
          <a:p>
            <a:pPr indent="-13081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/>
              <a:t>Unsportsmanlike conduct (automatic first down)</a:t>
            </a:r>
            <a:endParaRPr/>
          </a:p>
          <a:p>
            <a:pPr indent="-13081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/>
              <a:t>Sideline interference 3+ (automatic first down)</a:t>
            </a:r>
            <a:endParaRPr/>
          </a:p>
          <a:p>
            <a:pPr indent="-101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75c0947e2c_0_8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103" name="Google Shape;103;g375c0947e2c_0_87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10 yard line to 10 yard line, centered on the field (CIF standard)</a:t>
            </a:r>
            <a:endParaRPr/>
          </a:p>
        </p:txBody>
      </p:sp>
      <p:grpSp>
        <p:nvGrpSpPr>
          <p:cNvPr id="104" name="Google Shape;104;g375c0947e2c_0_87"/>
          <p:cNvGrpSpPr/>
          <p:nvPr/>
        </p:nvGrpSpPr>
        <p:grpSpPr>
          <a:xfrm>
            <a:off x="1849223" y="2936875"/>
            <a:ext cx="6819900" cy="3556150"/>
            <a:chOff x="1849223" y="2936875"/>
            <a:chExt cx="6819900" cy="3556150"/>
          </a:xfrm>
        </p:grpSpPr>
        <p:pic>
          <p:nvPicPr>
            <p:cNvPr id="105" name="Google Shape;105;g375c0947e2c_0_8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49223" y="2936875"/>
              <a:ext cx="6819900" cy="3556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6" name="Google Shape;106;g375c0947e2c_0_87"/>
            <p:cNvGrpSpPr/>
            <p:nvPr/>
          </p:nvGrpSpPr>
          <p:grpSpPr>
            <a:xfrm>
              <a:off x="2744574" y="3650293"/>
              <a:ext cx="5029200" cy="1828800"/>
              <a:chOff x="2227649" y="3695443"/>
              <a:chExt cx="5029200" cy="1828800"/>
            </a:xfrm>
          </p:grpSpPr>
          <p:sp>
            <p:nvSpPr>
              <p:cNvPr id="107" name="Google Shape;107;g375c0947e2c_0_87"/>
              <p:cNvSpPr/>
              <p:nvPr/>
            </p:nvSpPr>
            <p:spPr>
              <a:xfrm>
                <a:off x="2227649" y="3695443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50"/>
                </a:schemeClr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8" name="Google Shape;108;g375c0947e2c_0_87"/>
              <p:cNvCxnSpPr/>
              <p:nvPr/>
            </p:nvCxnSpPr>
            <p:spPr>
              <a:xfrm>
                <a:off x="2734276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09" name="Google Shape;109;g375c0947e2c_0_87"/>
              <p:cNvCxnSpPr/>
              <p:nvPr/>
            </p:nvCxnSpPr>
            <p:spPr>
              <a:xfrm>
                <a:off x="3751649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10" name="Google Shape;110;g375c0947e2c_0_87"/>
              <p:cNvCxnSpPr/>
              <p:nvPr/>
            </p:nvCxnSpPr>
            <p:spPr>
              <a:xfrm>
                <a:off x="4769022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11" name="Google Shape;111;g375c0947e2c_0_87"/>
              <p:cNvCxnSpPr/>
              <p:nvPr/>
            </p:nvCxnSpPr>
            <p:spPr>
              <a:xfrm>
                <a:off x="5786395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12" name="Google Shape;112;g375c0947e2c_0_87"/>
              <p:cNvCxnSpPr/>
              <p:nvPr/>
            </p:nvCxnSpPr>
            <p:spPr>
              <a:xfrm>
                <a:off x="6803768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13" name="Google Shape;113;g375c0947e2c_0_87"/>
              <p:cNvCxnSpPr/>
              <p:nvPr/>
            </p:nvCxnSpPr>
            <p:spPr>
              <a:xfrm>
                <a:off x="3445478" y="4482843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114" name="Google Shape;114;g375c0947e2c_0_87"/>
            <p:cNvSpPr/>
            <p:nvPr/>
          </p:nvSpPr>
          <p:spPr>
            <a:xfrm rot="5400000">
              <a:off x="5138950" y="5370875"/>
              <a:ext cx="226800" cy="20175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75c0947e2c_0_7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121" name="Google Shape;121;g375c0947e2c_0_7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2100" lvl="0" marL="2286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10 yard line to 10 yard line, using the sideline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g375c0947e2c_0_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9223" y="2936875"/>
            <a:ext cx="6819900" cy="3556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" name="Google Shape;123;g375c0947e2c_0_70"/>
          <p:cNvGrpSpPr/>
          <p:nvPr/>
        </p:nvGrpSpPr>
        <p:grpSpPr>
          <a:xfrm>
            <a:off x="2744574" y="4101843"/>
            <a:ext cx="5029200" cy="1828800"/>
            <a:chOff x="2227649" y="3695443"/>
            <a:chExt cx="5029200" cy="1828800"/>
          </a:xfrm>
        </p:grpSpPr>
        <p:sp>
          <p:nvSpPr>
            <p:cNvPr id="124" name="Google Shape;124;g375c0947e2c_0_70"/>
            <p:cNvSpPr/>
            <p:nvPr/>
          </p:nvSpPr>
          <p:spPr>
            <a:xfrm>
              <a:off x="2227649" y="3695443"/>
              <a:ext cx="5029200" cy="1828800"/>
            </a:xfrm>
            <a:prstGeom prst="rect">
              <a:avLst/>
            </a:prstGeom>
            <a:solidFill>
              <a:schemeClr val="accent1">
                <a:alpha val="57650"/>
              </a:schemeClr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5" name="Google Shape;125;g375c0947e2c_0_70"/>
            <p:cNvCxnSpPr/>
            <p:nvPr/>
          </p:nvCxnSpPr>
          <p:spPr>
            <a:xfrm>
              <a:off x="2734276" y="3695443"/>
              <a:ext cx="0" cy="18288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6" name="Google Shape;126;g375c0947e2c_0_70"/>
            <p:cNvCxnSpPr/>
            <p:nvPr/>
          </p:nvCxnSpPr>
          <p:spPr>
            <a:xfrm>
              <a:off x="3751649" y="3695443"/>
              <a:ext cx="0" cy="18288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" name="Google Shape;127;g375c0947e2c_0_70"/>
            <p:cNvCxnSpPr/>
            <p:nvPr/>
          </p:nvCxnSpPr>
          <p:spPr>
            <a:xfrm>
              <a:off x="4769022" y="3695443"/>
              <a:ext cx="0" cy="18288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" name="Google Shape;128;g375c0947e2c_0_70"/>
            <p:cNvCxnSpPr/>
            <p:nvPr/>
          </p:nvCxnSpPr>
          <p:spPr>
            <a:xfrm>
              <a:off x="5786395" y="3695443"/>
              <a:ext cx="0" cy="18288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" name="Google Shape;129;g375c0947e2c_0_70"/>
            <p:cNvCxnSpPr/>
            <p:nvPr/>
          </p:nvCxnSpPr>
          <p:spPr>
            <a:xfrm>
              <a:off x="6803768" y="3695443"/>
              <a:ext cx="0" cy="18288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0" name="Google Shape;130;g375c0947e2c_0_70"/>
            <p:cNvCxnSpPr/>
            <p:nvPr/>
          </p:nvCxnSpPr>
          <p:spPr>
            <a:xfrm>
              <a:off x="3445478" y="4482843"/>
              <a:ext cx="0" cy="1524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31" name="Google Shape;131;g375c0947e2c_0_70"/>
          <p:cNvSpPr/>
          <p:nvPr/>
        </p:nvSpPr>
        <p:spPr>
          <a:xfrm rot="5400000">
            <a:off x="5138950" y="5370875"/>
            <a:ext cx="226800" cy="20175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75c0947e2c_0_5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138" name="Google Shape;138;g375c0947e2c_0_5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Use of one end zone, centered on the field</a:t>
            </a:r>
            <a:endParaRPr/>
          </a:p>
        </p:txBody>
      </p:sp>
      <p:grpSp>
        <p:nvGrpSpPr>
          <p:cNvPr id="139" name="Google Shape;139;g375c0947e2c_0_51"/>
          <p:cNvGrpSpPr/>
          <p:nvPr/>
        </p:nvGrpSpPr>
        <p:grpSpPr>
          <a:xfrm>
            <a:off x="1849223" y="2936875"/>
            <a:ext cx="6819900" cy="3556150"/>
            <a:chOff x="1849223" y="2936875"/>
            <a:chExt cx="6819900" cy="3556150"/>
          </a:xfrm>
        </p:grpSpPr>
        <p:grpSp>
          <p:nvGrpSpPr>
            <p:cNvPr id="140" name="Google Shape;140;g375c0947e2c_0_51"/>
            <p:cNvGrpSpPr/>
            <p:nvPr/>
          </p:nvGrpSpPr>
          <p:grpSpPr>
            <a:xfrm>
              <a:off x="1849223" y="2936875"/>
              <a:ext cx="6819900" cy="3556000"/>
              <a:chOff x="3093823" y="3059670"/>
              <a:chExt cx="6819900" cy="3556000"/>
            </a:xfrm>
          </p:grpSpPr>
          <p:pic>
            <p:nvPicPr>
              <p:cNvPr id="141" name="Google Shape;141;g375c0947e2c_0_51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2" name="Google Shape;142;g375c0947e2c_0_51"/>
              <p:cNvSpPr/>
              <p:nvPr/>
            </p:nvSpPr>
            <p:spPr>
              <a:xfrm>
                <a:off x="3472249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50"/>
                </a:schemeClr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43" name="Google Shape;143;g375c0947e2c_0_51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44" name="Google Shape;144;g375c0947e2c_0_51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45" name="Google Shape;145;g375c0947e2c_0_51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46" name="Google Shape;146;g375c0947e2c_0_51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47" name="Google Shape;147;g375c0947e2c_0_51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48" name="Google Shape;148;g375c0947e2c_0_51"/>
              <p:cNvCxnSpPr/>
              <p:nvPr/>
            </p:nvCxnSpPr>
            <p:spPr>
              <a:xfrm>
                <a:off x="4690078" y="4605638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149" name="Google Shape;149;g375c0947e2c_0_51"/>
            <p:cNvSpPr/>
            <p:nvPr/>
          </p:nvSpPr>
          <p:spPr>
            <a:xfrm rot="5400000">
              <a:off x="5138950" y="5370875"/>
              <a:ext cx="226800" cy="20175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156" name="Google Shape;156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Using one end zone, using the sideline</a:t>
            </a:r>
            <a:endParaRPr/>
          </a:p>
        </p:txBody>
      </p:sp>
      <p:grpSp>
        <p:nvGrpSpPr>
          <p:cNvPr id="157" name="Google Shape;157;p3"/>
          <p:cNvGrpSpPr/>
          <p:nvPr/>
        </p:nvGrpSpPr>
        <p:grpSpPr>
          <a:xfrm>
            <a:off x="1849223" y="2936875"/>
            <a:ext cx="6819900" cy="3556000"/>
            <a:chOff x="1849223" y="2936875"/>
            <a:chExt cx="6819900" cy="3556000"/>
          </a:xfrm>
        </p:grpSpPr>
        <p:pic>
          <p:nvPicPr>
            <p:cNvPr id="158" name="Google Shape;158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49223" y="2936875"/>
              <a:ext cx="6819900" cy="3556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9" name="Google Shape;159;p3"/>
            <p:cNvGrpSpPr/>
            <p:nvPr/>
          </p:nvGrpSpPr>
          <p:grpSpPr>
            <a:xfrm>
              <a:off x="2240349" y="4127243"/>
              <a:ext cx="5029200" cy="1828800"/>
              <a:chOff x="2227649" y="3695443"/>
              <a:chExt cx="5029200" cy="1828800"/>
            </a:xfrm>
          </p:grpSpPr>
          <p:sp>
            <p:nvSpPr>
              <p:cNvPr id="160" name="Google Shape;160;p3"/>
              <p:cNvSpPr/>
              <p:nvPr/>
            </p:nvSpPr>
            <p:spPr>
              <a:xfrm>
                <a:off x="2227649" y="3695443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7"/>
                </a:schemeClr>
              </a:solidFill>
              <a:ln cap="flat" cmpd="sng" w="19050">
                <a:solidFill>
                  <a:srgbClr val="08283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61" name="Google Shape;161;p3"/>
              <p:cNvCxnSpPr/>
              <p:nvPr/>
            </p:nvCxnSpPr>
            <p:spPr>
              <a:xfrm>
                <a:off x="2734276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62" name="Google Shape;162;p3"/>
              <p:cNvCxnSpPr/>
              <p:nvPr/>
            </p:nvCxnSpPr>
            <p:spPr>
              <a:xfrm>
                <a:off x="3751649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63" name="Google Shape;163;p3"/>
              <p:cNvCxnSpPr/>
              <p:nvPr/>
            </p:nvCxnSpPr>
            <p:spPr>
              <a:xfrm>
                <a:off x="4769022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64" name="Google Shape;164;p3"/>
              <p:cNvCxnSpPr/>
              <p:nvPr/>
            </p:nvCxnSpPr>
            <p:spPr>
              <a:xfrm>
                <a:off x="5786395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65" name="Google Shape;165;p3"/>
              <p:cNvCxnSpPr/>
              <p:nvPr/>
            </p:nvCxnSpPr>
            <p:spPr>
              <a:xfrm>
                <a:off x="6803768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66" name="Google Shape;166;p3"/>
              <p:cNvCxnSpPr/>
              <p:nvPr/>
            </p:nvCxnSpPr>
            <p:spPr>
              <a:xfrm>
                <a:off x="3445478" y="4482843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167" name="Google Shape;167;p3"/>
            <p:cNvSpPr/>
            <p:nvPr/>
          </p:nvSpPr>
          <p:spPr>
            <a:xfrm rot="5400000">
              <a:off x="5139090" y="5370865"/>
              <a:ext cx="226650" cy="201737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Equipment</a:t>
            </a:r>
            <a:endParaRPr/>
          </a:p>
        </p:txBody>
      </p:sp>
      <p:sp>
        <p:nvSpPr>
          <p:cNvPr id="174" name="Google Shape;174;p4"/>
          <p:cNvSpPr txBox="1"/>
          <p:nvPr>
            <p:ph idx="1" type="body"/>
          </p:nvPr>
        </p:nvSpPr>
        <p:spPr>
          <a:xfrm>
            <a:off x="838199" y="1825625"/>
            <a:ext cx="510540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-188595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Ball</a:t>
            </a:r>
            <a:endParaRPr/>
          </a:p>
          <a:p>
            <a:pPr indent="-168592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Tan color</a:t>
            </a:r>
            <a:endParaRPr/>
          </a:p>
          <a:p>
            <a:pPr indent="-168592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Smaller size </a:t>
            </a:r>
            <a:endParaRPr/>
          </a:p>
          <a:p>
            <a:pPr indent="-18859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Mouth Piece</a:t>
            </a:r>
            <a:endParaRPr/>
          </a:p>
          <a:p>
            <a:pPr indent="-19430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Mandatory</a:t>
            </a:r>
            <a:endParaRPr/>
          </a:p>
          <a:p>
            <a:pPr indent="-18859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Flags</a:t>
            </a:r>
            <a:endParaRPr/>
          </a:p>
          <a:p>
            <a:pPr indent="-19430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Pop style or Velcro</a:t>
            </a:r>
            <a:endParaRPr/>
          </a:p>
          <a:p>
            <a:pPr indent="-19430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Single solid color</a:t>
            </a:r>
            <a:endParaRPr/>
          </a:p>
          <a:p>
            <a:pPr indent="-176212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75000"/>
              <a:buChar char="•"/>
            </a:pPr>
            <a:r>
              <a:rPr lang="en-US"/>
              <a:t>One belt</a:t>
            </a:r>
            <a:endParaRPr/>
          </a:p>
          <a:p>
            <a:pPr indent="-18859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Soft helmets</a:t>
            </a:r>
            <a:endParaRPr/>
          </a:p>
          <a:p>
            <a:pPr indent="-19430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Legal if worn correctly</a:t>
            </a:r>
            <a:endParaRPr/>
          </a:p>
          <a:p>
            <a:pPr indent="-18859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Adornments</a:t>
            </a:r>
            <a:endParaRPr/>
          </a:p>
          <a:p>
            <a:pPr indent="-198755" lvl="1" marL="685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Char char="•"/>
            </a:pPr>
            <a:r>
              <a:rPr lang="en-US"/>
              <a:t>Sunglasses </a:t>
            </a:r>
            <a:endParaRPr/>
          </a:p>
          <a:p>
            <a:pPr indent="-186689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0000"/>
              <a:buChar char="•"/>
            </a:pPr>
            <a:r>
              <a:rPr lang="en-US"/>
              <a:t>Illegal unless prescription</a:t>
            </a:r>
            <a:endParaRPr/>
          </a:p>
          <a:p>
            <a:pPr indent="-198755" lvl="1" marL="685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Char char="•"/>
            </a:pPr>
            <a:r>
              <a:rPr lang="en-US"/>
              <a:t>Jewelry </a:t>
            </a:r>
            <a:endParaRPr/>
          </a:p>
          <a:p>
            <a:pPr indent="-186689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0000"/>
              <a:buChar char="•"/>
            </a:pPr>
            <a:r>
              <a:rPr lang="en-US"/>
              <a:t>Illegal </a:t>
            </a:r>
            <a:endParaRPr/>
          </a:p>
          <a:p>
            <a:pPr indent="-186689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0000"/>
              <a:buChar char="•"/>
            </a:pPr>
            <a:r>
              <a:rPr lang="en-US"/>
              <a:t>Religious and medical medals not considered jewelry</a:t>
            </a:r>
            <a:endParaRPr/>
          </a:p>
          <a:p>
            <a:pPr indent="-18669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Face Paint</a:t>
            </a:r>
            <a:endParaRPr/>
          </a:p>
          <a:p>
            <a:pPr indent="-186689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0000"/>
              <a:buChar char="•"/>
            </a:pPr>
            <a:r>
              <a:rPr lang="en-US"/>
              <a:t>Only a single swipe under the eye is legal </a:t>
            </a:r>
            <a:endParaRPr/>
          </a:p>
          <a:p>
            <a:pPr indent="-121919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175" name="Google Shape;17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37600" y="4024187"/>
            <a:ext cx="2349500" cy="201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2650" y="1237955"/>
            <a:ext cx="3669860" cy="244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Uniform</a:t>
            </a:r>
            <a:endParaRPr/>
          </a:p>
        </p:txBody>
      </p:sp>
      <p:sp>
        <p:nvSpPr>
          <p:cNvPr id="183" name="Google Shape;18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Jersey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MUST be tucked in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Bottoms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No pockets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No zippers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No belt loops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Flags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On the hips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Flared out</a:t>
            </a:r>
            <a:endParaRPr/>
          </a:p>
        </p:txBody>
      </p:sp>
      <p:pic>
        <p:nvPicPr>
          <p:cNvPr descr="4 Athletes Putting Girls Flag Football on the Map - 5280" id="184" name="Google Shape;18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1397000"/>
            <a:ext cx="508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Pre-Game</a:t>
            </a:r>
            <a:endParaRPr/>
          </a:p>
        </p:txBody>
      </p:sp>
      <p:sp>
        <p:nvSpPr>
          <p:cNvPr id="191" name="Google Shape;191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Conference with the coaches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Accompany the R to talk to the coaches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R will use this as a time to talk to them about unusual plays, jewelry, jerseys, flags</a:t>
            </a:r>
            <a:endParaRPr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Equipment checks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No formal lineups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Observe teams/players during warm-ups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Talk to coaches if you see anything </a:t>
            </a:r>
            <a:endParaRPr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Pre-game responsibilities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Head Line Judge – instruct the down box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Field Judge – instruct the clock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2025-08-04T00:28:16Z</dcterms:created>
  <dc:creator>Katie Ott</dc:creator>
</cp:coreProperties>
</file>