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91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87E0E-D3C3-4D23-A573-6CBDE0EA4F7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1A910-2A1E-4263-9FCE-BD41E3E60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93722-9ED9-44D2-A4A1-B8319F006212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4075-7209-4FBF-B889-F391E70A7973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07CA-039D-434F-8DF5-DC6409767242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6CB05-E57E-4E7D-A969-67CE8C937901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78C1-039C-4D29-9341-EAE11BE21AF6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146D7-80B8-4C90-9CFE-73EA6CCD0DF3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6C1C4-0C1C-4DE1-9FDF-42A6F329200C}" type="datetime1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252E-EE43-4FF4-9154-02683E488841}" type="datetime1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2FC3-6198-4E54-A214-5325FAAC1121}" type="datetime1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BB989-01C6-441D-84A9-3BAE98AABBAC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858-D66E-4B13-A307-F43058111232}" type="datetime1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AEEF9-0E83-4640-9837-1384FB323AF7}" type="datetime1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 sz="4800" b="1">
                <a:solidFill>
                  <a:srgbClr val="BF9000"/>
                </a:solidFill>
              </a:defRPr>
            </a:pPr>
            <a:r>
              <a:rPr dirty="0"/>
              <a:t>Back Judge Clinic: </a:t>
            </a:r>
            <a:br>
              <a:rPr lang="en-US" dirty="0"/>
            </a:br>
            <a:r>
              <a:rPr lang="en-US" dirty="0"/>
              <a:t>“</a:t>
            </a:r>
            <a:r>
              <a:rPr dirty="0"/>
              <a:t>Enhancing Your Game</a:t>
            </a:r>
            <a:r>
              <a:rPr lang="en-US" dirty="0"/>
              <a:t>"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600">
                <a:solidFill>
                  <a:srgbClr val="404040"/>
                </a:solidFill>
              </a:defRPr>
            </a:pPr>
            <a:r>
              <a:rPr dirty="0"/>
              <a:t>Joe Greene | August 13,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C3DA85-7DDD-E216-7F91-A71737EDE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774" y="4762500"/>
            <a:ext cx="2558452" cy="132148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684A8-B44E-E45D-CC6D-8123420BA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5375"/>
            <a:ext cx="8229600" cy="4525963"/>
          </a:xfrm>
        </p:spPr>
        <p:txBody>
          <a:bodyPr/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The Back Judge is the crew’s deep-field anchor, ensuring fairness and player safety.</a:t>
            </a:r>
            <a:r>
              <a:rPr lang="en-US" dirty="0"/>
              <a:t> Considered 2</a:t>
            </a:r>
            <a:r>
              <a:rPr lang="en-US" baseline="30000" dirty="0"/>
              <a:t>nd</a:t>
            </a:r>
            <a:r>
              <a:rPr lang="en-US" dirty="0"/>
              <a:t> in command.</a:t>
            </a:r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Strong </a:t>
            </a:r>
            <a:r>
              <a:rPr lang="en-US" dirty="0"/>
              <a:t>mechanics </a:t>
            </a:r>
            <a:r>
              <a:rPr dirty="0"/>
              <a:t>and proactive officiating minimize missed calls and improve crew performance.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Consistent communication keeps the crew in sync and reduces on-field confusion.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Continuous learning and review are the hallmarks of a great official.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Professionalism and fitness are a paramount to a great Back Judge.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Thank you for your dedication to improving our craft.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AAFD03-E7D4-A235-C557-A9F70A3AA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4680" y="5396863"/>
            <a:ext cx="2034639" cy="1142049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6FF89-9613-CF4D-0398-A279D5A4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Provide in-depth understanding of the Back Judge’s unique responsibilities and vantage point.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Explore advanced positioning strategies and coverage techniques for deep-field officiating.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Enhance split-second judgment skills to improve call accuracy and game flow.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Reinforce crew communication methods to ensure consistency across all officials.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Promote proactive officiating to prevent fouls and improve player safety.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0A8F5A-E9AC-0D4C-4682-0ADFDD07F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sz="3600" dirty="0"/>
              <a:t>The Back Judge’s Unique Vantage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Deep Coverage, Wide Vision – Be the last line of defense; protect the deep ball and end line.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Inside–Out Coverage – Maintain positioning that keeps all players in front of you at all times.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The 'Bubble' Concept – Understand how your area of responsibility shifts as the play develops.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Recognize early indicators of developing plays to adjust before the action reaches your zone.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400C8-1C21-4FE5-749A-95A311D9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sz="3600" dirty="0"/>
              <a:t>Sharpening Judgment &amp;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Pass Interference – Confirm contact occurs before ball arrival and restricts receiver's ability.</a:t>
            </a:r>
          </a:p>
          <a:p>
            <a:pPr lvl="1">
              <a:defRPr sz="2000">
                <a:solidFill>
                  <a:srgbClr val="000000"/>
                </a:solidFill>
              </a:defRPr>
            </a:pPr>
            <a:r>
              <a:rPr dirty="0"/>
              <a:t>Consider ball catchability – avoid guessing; ensure all criteria for PI are met.</a:t>
            </a:r>
            <a:r>
              <a:rPr lang="en-US" dirty="0"/>
              <a:t> Make sure you can categorize it.</a:t>
            </a:r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Holding on Wide Receivers – Pay attention to hand checks, grabs, or jersey pulls away from the ball.</a:t>
            </a:r>
            <a:r>
              <a:rPr lang="en-US" dirty="0"/>
              <a:t> </a:t>
            </a:r>
          </a:p>
          <a:p>
            <a:pPr lvl="1">
              <a:defRPr sz="2000">
                <a:solidFill>
                  <a:srgbClr val="000000"/>
                </a:solidFill>
              </a:defRPr>
            </a:pPr>
            <a:r>
              <a:rPr lang="en-US" dirty="0"/>
              <a:t>Utilize the 2-Step Process</a:t>
            </a:r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Safety-Related Fouls – Identify </a:t>
            </a:r>
            <a:r>
              <a:rPr lang="en-US" dirty="0"/>
              <a:t>*</a:t>
            </a:r>
            <a:r>
              <a:rPr i="1" dirty="0"/>
              <a:t>targeting</a:t>
            </a:r>
            <a:r>
              <a:rPr dirty="0"/>
              <a:t>, blindside blocks, and low blocks from your deep </a:t>
            </a:r>
            <a:r>
              <a:rPr lang="en-US" dirty="0"/>
              <a:t>perspective</a:t>
            </a:r>
            <a:r>
              <a:rPr dirty="0"/>
              <a:t>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End Zone Responsibility – Own calls on touchdowns, touchbacks, and safeties </a:t>
            </a:r>
            <a:r>
              <a:rPr lang="en-US" dirty="0"/>
              <a:t>with conviction</a:t>
            </a:r>
            <a:r>
              <a:rPr dirty="0"/>
              <a:t>.</a:t>
            </a:r>
            <a:r>
              <a:rPr lang="en-US" dirty="0"/>
              <a:t> </a:t>
            </a:r>
          </a:p>
          <a:p>
            <a:pPr lvl="1">
              <a:defRPr sz="2000">
                <a:solidFill>
                  <a:srgbClr val="000000"/>
                </a:solidFill>
              </a:defRPr>
            </a:pPr>
            <a:r>
              <a:rPr lang="en-US" dirty="0"/>
              <a:t>Make eye-contact with flanks when warranted.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9FC8B-BF2B-F626-706F-29FADB299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sz="3200" dirty="0"/>
              <a:t>Proactive Officiating &amp; Game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Dead-Ball Awareness – Watch for late hits or unsportsmanlike conduct after the whistle.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Preventive Officiating – Your positioning, eye contact, and voice can stop fouls before they happen.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Crew Communication – Confirm counts, echo signals, and maintain non-verbal coordination.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Pre-Snap Preparation – Identify key matchups, track player motion, and set your focus points.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Anticipate plays based on formations and tendencies observed throughout the game.</a:t>
            </a:r>
            <a:endParaRPr lang="en-US"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Assist in getting the balls swapped out.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9D2EC-8AFA-5FA5-B6F5-D2BA44A9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lang="en-US" dirty="0"/>
              <a:t>Mid-way Q&amp;A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Questions?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Scenario Discussions</a:t>
            </a:r>
            <a:r>
              <a:rPr lang="en-US" dirty="0"/>
              <a:t> from attendees.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Mechanics </a:t>
            </a:r>
            <a:r>
              <a:rPr lang="en-US" dirty="0"/>
              <a:t>Questions</a:t>
            </a:r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Collaborative </a:t>
            </a:r>
            <a:r>
              <a:rPr lang="en-US" dirty="0"/>
              <a:t>Discussion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8DB9B-BCE6-201B-6169-6996E05E5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C9781-CC9C-10A9-862E-BF87F1479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716D-E4F2-085A-6601-22EA15F7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lang="en-US" sz="3200" dirty="0"/>
              <a:t>Intangibles… The Ungraspable</a:t>
            </a:r>
            <a:endParaRPr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562CD-D383-4282-D5DC-9E7A0CC2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371600"/>
            <a:ext cx="8581292" cy="4962525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 (Body)"/>
              </a:rPr>
              <a:t>Fitness! Make sure you are ready to go before the season starts. Set goals.</a:t>
            </a:r>
          </a:p>
          <a:p>
            <a:r>
              <a:rPr lang="en-US" sz="2000" dirty="0">
                <a:latin typeface="Calibri (Body)"/>
              </a:rPr>
              <a:t>Sideline to Sideline coverage. When a play ends in the sideline, get there to show presence, DBO and escort players out. Assist with the ball if needed.</a:t>
            </a:r>
            <a:endParaRPr sz="2000" dirty="0">
              <a:latin typeface="Calibri (Body)"/>
            </a:endParaRPr>
          </a:p>
          <a:p>
            <a:r>
              <a:rPr lang="en-US" sz="2000" dirty="0">
                <a:latin typeface="Calibri (Body)"/>
              </a:rPr>
              <a:t>Hustle - Never walk on the field.</a:t>
            </a:r>
          </a:p>
          <a:p>
            <a:r>
              <a:rPr lang="en-US" sz="2000" dirty="0">
                <a:latin typeface="Calibri (Body)"/>
              </a:rPr>
              <a:t>Ball Mechanics - Help with getting balls out. </a:t>
            </a:r>
          </a:p>
          <a:p>
            <a:r>
              <a:rPr lang="en-US" sz="2000" dirty="0">
                <a:latin typeface="Calibri (Body)"/>
              </a:rPr>
              <a:t>Support your crewmates.</a:t>
            </a:r>
          </a:p>
          <a:p>
            <a:r>
              <a:rPr lang="en-US" sz="2000" dirty="0">
                <a:latin typeface="Calibri (Body)"/>
              </a:rPr>
              <a:t>Never let an official talk to a coach alone.</a:t>
            </a:r>
          </a:p>
          <a:p>
            <a:r>
              <a:rPr lang="en-US" sz="2000" dirty="0">
                <a:latin typeface="Calibri (Body)"/>
              </a:rPr>
              <a:t>What does the Referee and Crew need from me?</a:t>
            </a:r>
          </a:p>
          <a:p>
            <a:r>
              <a:rPr lang="en-US" sz="2000" dirty="0">
                <a:latin typeface="Calibri (Body)"/>
              </a:rPr>
              <a:t>What must I contribute to improve the Crew’s execution and performance?</a:t>
            </a:r>
          </a:p>
          <a:p>
            <a:r>
              <a:rPr lang="en-US" sz="2000" dirty="0">
                <a:latin typeface="Calibri (Body)"/>
              </a:rPr>
              <a:t>Plan for the unexpected. Don’t anticipate the call, anticipate the play.</a:t>
            </a:r>
          </a:p>
          <a:p>
            <a:r>
              <a:rPr lang="en-US" sz="2000" dirty="0">
                <a:latin typeface="Calibri (Body)"/>
              </a:rPr>
              <a:t>Be mindful of the </a:t>
            </a:r>
            <a:r>
              <a:rPr lang="en-US" sz="2000" u="sng" dirty="0">
                <a:latin typeface="Calibri (Body)"/>
              </a:rPr>
              <a:t>optics of a situation</a:t>
            </a:r>
            <a:r>
              <a:rPr lang="en-US" sz="2000" dirty="0">
                <a:latin typeface="Calibri (Body)"/>
              </a:rPr>
              <a:t>.</a:t>
            </a:r>
          </a:p>
          <a:p>
            <a:r>
              <a:rPr lang="en-US" sz="2000" dirty="0">
                <a:latin typeface="Calibri (Body)"/>
              </a:rPr>
              <a:t>Always strive to present a calm, focused, business-like image.</a:t>
            </a:r>
          </a:p>
          <a:p>
            <a:r>
              <a:rPr lang="en-US" sz="2000" dirty="0">
                <a:latin typeface="Calibri (Body)"/>
              </a:rPr>
              <a:t>Work every scrimmage, play and game the same; as if it is the most important play and game in your career. You never know who is watching.</a:t>
            </a:r>
            <a:endParaRPr sz="2000" dirty="0">
              <a:latin typeface="Calibri (Body)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54416E-63C7-96D4-4008-B828BF1835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84A88-8876-5CAC-9C1E-6D00BE3E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4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1089E-063E-F9AA-5CFE-77C23D084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0E98B-C8DA-B691-1253-47184FB80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lang="en-US" sz="3200" dirty="0"/>
              <a:t>Penalty Enforcement</a:t>
            </a:r>
            <a:endParaRPr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8E4D3-15D9-D98B-793A-F4D068CAA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525963"/>
          </a:xfrm>
        </p:spPr>
        <p:txBody>
          <a:bodyPr>
            <a:normAutofit/>
          </a:bodyPr>
          <a:lstStyle/>
          <a:p>
            <a:endParaRPr sz="2800" dirty="0"/>
          </a:p>
          <a:p>
            <a:r>
              <a:rPr lang="en-US" sz="2800" dirty="0"/>
              <a:t>Be Active – </a:t>
            </a:r>
            <a:r>
              <a:rPr lang="en-US" sz="2000" i="1" dirty="0"/>
              <a:t>There’s always something to do</a:t>
            </a:r>
            <a:endParaRPr lang="en-US" sz="2800" i="1" dirty="0"/>
          </a:p>
          <a:p>
            <a:pPr lvl="1"/>
            <a:r>
              <a:rPr lang="en-US" sz="2400" dirty="0"/>
              <a:t>Cover a flag</a:t>
            </a:r>
          </a:p>
          <a:p>
            <a:pPr lvl="1"/>
            <a:r>
              <a:rPr lang="en-US" sz="2400" dirty="0"/>
              <a:t>Cover a spot</a:t>
            </a:r>
          </a:p>
          <a:p>
            <a:pPr lvl="1"/>
            <a:r>
              <a:rPr lang="en-US" sz="2400" dirty="0"/>
              <a:t>Have a ball if needed</a:t>
            </a:r>
          </a:p>
          <a:p>
            <a:pPr lvl="1"/>
            <a:r>
              <a:rPr lang="en-US" sz="2400" dirty="0"/>
              <a:t>Record the foul</a:t>
            </a:r>
          </a:p>
          <a:p>
            <a:endParaRPr lang="en-US" sz="2800" dirty="0"/>
          </a:p>
          <a:p>
            <a:r>
              <a:rPr lang="en-US" sz="2800" dirty="0"/>
              <a:t>Confirm enforcement</a:t>
            </a:r>
          </a:p>
          <a:p>
            <a:pPr lvl="1"/>
            <a:r>
              <a:rPr lang="en-US" sz="2400" dirty="0"/>
              <a:t>Give clock status to R</a:t>
            </a:r>
            <a:endParaRPr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EFA398-F951-275B-94BC-E6EA9EA3ABE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8B5D1-24B3-512F-ECA5-C1A426F2E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1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3675B-D9D8-C9DD-3309-C08EC62F4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0BD1-32AA-0B71-C4A6-1876FED8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4000" b="1">
                <a:solidFill>
                  <a:srgbClr val="BF9000"/>
                </a:solidFill>
              </a:defRPr>
            </a:pPr>
            <a:r>
              <a:rPr lang="en-US" sz="3200" dirty="0"/>
              <a:t>Clocks</a:t>
            </a:r>
            <a:endParaRPr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2A513-232A-8EB7-6847-DD2E3B878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5425"/>
            <a:ext cx="8229600" cy="4525963"/>
          </a:xfrm>
        </p:spPr>
        <p:txBody>
          <a:bodyPr>
            <a:normAutofit lnSpcReduction="10000"/>
          </a:bodyPr>
          <a:lstStyle/>
          <a:p>
            <a:endParaRPr sz="2800" dirty="0"/>
          </a:p>
          <a:p>
            <a:r>
              <a:rPr lang="en-US" sz="2800" dirty="0"/>
              <a:t>Game Clock</a:t>
            </a:r>
          </a:p>
          <a:p>
            <a:pPr lvl="1"/>
            <a:r>
              <a:rPr lang="en-US" sz="2400" dirty="0"/>
              <a:t>Own the clock – You are looking at it half of the game</a:t>
            </a:r>
          </a:p>
          <a:p>
            <a:pPr lvl="1"/>
            <a:r>
              <a:rPr lang="en-US" sz="2400" dirty="0"/>
              <a:t>R is looking to you for status</a:t>
            </a:r>
          </a:p>
          <a:p>
            <a:pPr lvl="2"/>
            <a:r>
              <a:rPr lang="en-US" sz="2000" dirty="0"/>
              <a:t>Use your down indicator – palm vs back of your hand</a:t>
            </a:r>
          </a:p>
          <a:p>
            <a:pPr lvl="1"/>
            <a:r>
              <a:rPr lang="en-US" sz="2400" dirty="0"/>
              <a:t>5 and 5 axiom</a:t>
            </a:r>
          </a:p>
          <a:p>
            <a:pPr lvl="1"/>
            <a:r>
              <a:rPr lang="en-US" sz="2400" dirty="0"/>
              <a:t>Hyper aware at end of half/game</a:t>
            </a:r>
          </a:p>
          <a:p>
            <a:r>
              <a:rPr lang="en-US" sz="2800" dirty="0"/>
              <a:t>Play Clock</a:t>
            </a:r>
          </a:p>
          <a:p>
            <a:pPr lvl="1"/>
            <a:r>
              <a:rPr lang="en-US" sz="2400" dirty="0"/>
              <a:t>Countdown mechanics</a:t>
            </a:r>
          </a:p>
          <a:p>
            <a:pPr lvl="1"/>
            <a:r>
              <a:rPr lang="en-US" sz="2400" dirty="0"/>
              <a:t>Situational awareness</a:t>
            </a:r>
            <a:endParaRPr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8E0ABB-1E2A-F7D7-FAE1-74C57C13CE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BF9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FC27F-F32A-F424-F143-D1F6300C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1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709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(Body)</vt:lpstr>
      <vt:lpstr>Office Theme</vt:lpstr>
      <vt:lpstr>Back Judge Clinic:  “Enhancing Your Game"</vt:lpstr>
      <vt:lpstr>Purpose</vt:lpstr>
      <vt:lpstr>The Back Judge’s Unique Vantage Point</vt:lpstr>
      <vt:lpstr>Sharpening Judgment &amp; Decision-Making</vt:lpstr>
      <vt:lpstr>Proactive Officiating &amp; Game Management</vt:lpstr>
      <vt:lpstr>Mid-way Q&amp;A</vt:lpstr>
      <vt:lpstr>Intangibles… The Ungraspable</vt:lpstr>
      <vt:lpstr>Penalty Enforcement</vt:lpstr>
      <vt:lpstr>Clocks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Greene, Joe (CCI-California)</dc:creator>
  <cp:keywords/>
  <dc:description>generated using python-pptx</dc:description>
  <cp:lastModifiedBy>Greene, Joe (CCI-California)</cp:lastModifiedBy>
  <cp:revision>4</cp:revision>
  <dcterms:created xsi:type="dcterms:W3CDTF">2013-01-27T09:14:16Z</dcterms:created>
  <dcterms:modified xsi:type="dcterms:W3CDTF">2025-08-14T00:15:40Z</dcterms:modified>
  <cp:category/>
</cp:coreProperties>
</file>