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handoutMasterIdLst>
    <p:handoutMasterId r:id="rId27"/>
  </p:handoutMasterIdLst>
  <p:sldIdLst>
    <p:sldId id="256" r:id="rId2"/>
    <p:sldId id="257" r:id="rId3"/>
    <p:sldId id="328" r:id="rId4"/>
    <p:sldId id="342" r:id="rId5"/>
    <p:sldId id="271" r:id="rId6"/>
    <p:sldId id="272" r:id="rId7"/>
    <p:sldId id="273" r:id="rId8"/>
    <p:sldId id="343" r:id="rId9"/>
    <p:sldId id="344" r:id="rId10"/>
    <p:sldId id="345" r:id="rId11"/>
    <p:sldId id="346" r:id="rId12"/>
    <p:sldId id="347" r:id="rId13"/>
    <p:sldId id="330" r:id="rId14"/>
    <p:sldId id="331" r:id="rId15"/>
    <p:sldId id="332" r:id="rId16"/>
    <p:sldId id="333" r:id="rId17"/>
    <p:sldId id="334" r:id="rId18"/>
    <p:sldId id="335" r:id="rId19"/>
    <p:sldId id="336" r:id="rId20"/>
    <p:sldId id="337" r:id="rId21"/>
    <p:sldId id="338" r:id="rId22"/>
    <p:sldId id="339" r:id="rId23"/>
    <p:sldId id="340" r:id="rId24"/>
    <p:sldId id="341" r:id="rId25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EC20E35-A176-4012-BC5E-935CFFF8708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599" autoAdjust="0"/>
  </p:normalViewPr>
  <p:slideViewPr>
    <p:cSldViewPr>
      <p:cViewPr varScale="1">
        <p:scale>
          <a:sx n="84" d="100"/>
          <a:sy n="84" d="100"/>
        </p:scale>
        <p:origin x="774" y="78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52" d="100"/>
          <a:sy n="52" d="100"/>
        </p:scale>
        <p:origin x="2664" y="3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4AA43A-3F76-4A13-9CD6-36134EB429E3}" type="datetimeFigureOut">
              <a:rPr lang="en-US"/>
              <a:t>7/27/2022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50423A-8BCE-448E-A97B-03A88B2B12C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139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74A4F-2B7A-4ECB-A400-260B2FFC03C1}" type="datetimeFigureOut">
              <a:rPr lang="en-US"/>
              <a:t>7/27/2022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F2A70B-78F2-4DCF-B53B-C990D2FAFB8A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11570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2413" y="1905000"/>
            <a:ext cx="9144000" cy="2667000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256" name="line" descr="Line graphic"/>
          <p:cNvGrpSpPr/>
          <p:nvPr/>
        </p:nvGrpSpPr>
        <p:grpSpPr bwMode="invGray">
          <a:xfrm>
            <a:off x="1584896" y="4724400"/>
            <a:ext cx="8631936" cy="64008"/>
            <a:chOff x="-4110038" y="2703513"/>
            <a:chExt cx="17394239" cy="160336"/>
          </a:xfrm>
          <a:solidFill>
            <a:schemeClr val="accent1"/>
          </a:solidFill>
        </p:grpSpPr>
        <p:sp>
          <p:nvSpPr>
            <p:cNvPr id="257" name="Freeform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8" name="Freeform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9" name="Freeform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0" name="Freeform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1" name="Freeform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2" name="Freeform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3" name="Freeform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4" name="Freeform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5" name="Freeform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6" name="Freeform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7" name="Freeform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8" name="Freeform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9" name="Freeform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0" name="Freeform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1" name="Freeform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2" name="Freeform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3" name="Freeform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4" name="Freeform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5" name="Freeform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6" name="Freeform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7" name="Freeform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8" name="Freeform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9" name="Freeform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0" name="Freeform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1" name="Freeform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2" name="Freeform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3" name="Freeform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4" name="Freeform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5" name="Freeform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6" name="Freeform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7" name="Freeform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8" name="Freeform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9" name="Freeform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0" name="Freeform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1" name="Freeform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2" name="Freeform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3" name="Freeform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4" name="Freeform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5" name="Freeform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6" name="Freeform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7" name="Freeform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8" name="Freeform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9" name="Freeform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0" name="Freeform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1" name="Freeform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2" name="Freeform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3" name="Freeform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4" name="Freeform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5" name="Freeform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6" name="Freeform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7" name="Freeform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8" name="Freeform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9" name="Freeform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0" name="Freeform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1" name="Freeform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2" name="Freeform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3" name="Freeform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4" name="Freeform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5" name="Freeform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6" name="Freeform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7" name="Freeform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8" name="Freeform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9" name="Freeform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0" name="Freeform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1" name="Freeform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2" name="Freeform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3" name="Freeform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4" name="Freeform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5" name="Freeform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6" name="Freeform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7" name="Freeform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8" name="Freeform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9" name="Freeform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0" name="Freeform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1" name="Freeform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2" name="Freeform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3" name="Freeform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4" name="Freeform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5" name="Freeform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6" name="Freeform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7" name="Freeform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8" name="Freeform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9" name="Freeform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0" name="Freeform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1" name="Freeform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2" name="Freeform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3" name="Freeform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4" name="Freeform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5" name="Freeform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6" name="Freeform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7" name="Freeform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8" name="Freeform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9" name="Freeform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0" name="Freeform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1" name="Freeform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2" name="Freeform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3" name="Freeform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4" name="Freeform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5" name="Freeform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6" name="Freeform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7" name="Freeform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8" name="Freeform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9" name="Freeform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0" name="Freeform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1" name="Freeform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2" name="Freeform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3" name="Freeform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4" name="Freeform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5" name="Freeform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6" name="Freeform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7" name="Freeform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8" name="Freeform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9" name="Freeform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0" name="Freeform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1" name="Freeform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2" name="Freeform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3" name="Freeform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4" name="Freeform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5" name="Freeform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6" name="Freeform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7" name="Freeform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8" name="Freeform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9" name="Freeform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413" y="5105400"/>
            <a:ext cx="9143999" cy="10668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67435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7" name="line" descr="Line graphic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8" name="Freeform 7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1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2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3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4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5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4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5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6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7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8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9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0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1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2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3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4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5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6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7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8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9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0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1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2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3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4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5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6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7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8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9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0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1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2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3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4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5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6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7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8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9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0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1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2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3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4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5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6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7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8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9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0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1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2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3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4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5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6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7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8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9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80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81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 marL="1956816">
              <a:defRPr/>
            </a:lvl6pPr>
            <a:lvl7pPr marL="1956816">
              <a:defRPr/>
            </a:lvl7pPr>
            <a:lvl8pPr marL="1956816">
              <a:defRPr/>
            </a:lvl8pPr>
            <a:lvl9pPr marL="1956816"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7/27/2022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2679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61612" y="274639"/>
            <a:ext cx="1371600" cy="590174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7" name="line" descr="Line graphic"/>
          <p:cNvGrpSpPr/>
          <p:nvPr/>
        </p:nvGrpSpPr>
        <p:grpSpPr bwMode="invGray">
          <a:xfrm rot="5400000">
            <a:off x="6864412" y="3472598"/>
            <a:ext cx="6492240" cy="64008"/>
            <a:chOff x="1522413" y="1514475"/>
            <a:chExt cx="10569575" cy="64008"/>
          </a:xfrm>
        </p:grpSpPr>
        <p:sp>
          <p:nvSpPr>
            <p:cNvPr id="8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9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0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1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2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3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4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5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4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5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6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7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8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9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0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1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2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3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4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5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6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7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8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9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0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1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2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3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4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5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6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7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8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9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0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1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2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3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4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5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6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7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8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9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0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1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2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3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4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5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6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7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8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9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0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1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2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3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4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5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6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7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8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9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80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81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08012" y="277813"/>
            <a:ext cx="9144001" cy="5898573"/>
          </a:xfrm>
        </p:spPr>
        <p:txBody>
          <a:bodyPr vert="eaVert"/>
          <a:lstStyle>
            <a:lvl5pPr>
              <a:defRPr/>
            </a:lvl5pPr>
            <a:lvl6pPr marL="1261872" indent="0">
              <a:buNone/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7/27/2022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1179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167" name="line" descr="Line graphic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68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9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0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1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2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3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4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5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6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7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8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9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0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1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2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3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4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5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6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7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8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9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0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1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2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3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4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5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6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7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8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9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0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1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2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3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4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5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6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7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8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9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0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1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2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3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4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5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6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7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8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9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0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1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2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3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4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5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6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7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8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9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0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1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2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3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4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5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6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7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8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9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40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41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548640">
              <a:defRPr/>
            </a:lvl2pPr>
            <a:lvl3pPr marL="777240">
              <a:defRPr/>
            </a:lvl3pPr>
            <a:lvl4pPr marL="1005840">
              <a:defRPr/>
            </a:lvl4pPr>
            <a:lvl5pPr marL="1234440">
              <a:defRPr/>
            </a:lvl5pPr>
            <a:lvl6pPr marL="1463040">
              <a:defRPr baseline="0"/>
            </a:lvl6pPr>
            <a:lvl7pPr marL="1691640">
              <a:defRPr baseline="0"/>
            </a:lvl7pPr>
            <a:lvl8pPr marL="1920240">
              <a:defRPr baseline="0"/>
            </a:lvl8pPr>
            <a:lvl9pPr marL="2148840"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7/27/2022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1447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3" y="1905000"/>
            <a:ext cx="9144000" cy="2667000"/>
          </a:xfrm>
        </p:spPr>
        <p:txBody>
          <a:bodyPr anchor="b">
            <a:noAutofit/>
          </a:bodyPr>
          <a:lstStyle>
            <a:lvl1pPr algn="l">
              <a:defRPr sz="4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255" name="line" descr="Line graphic"/>
          <p:cNvGrpSpPr/>
          <p:nvPr/>
        </p:nvGrpSpPr>
        <p:grpSpPr bwMode="invGray">
          <a:xfrm>
            <a:off x="1584896" y="4724400"/>
            <a:ext cx="8631936" cy="64008"/>
            <a:chOff x="-4110038" y="2703513"/>
            <a:chExt cx="17394239" cy="160336"/>
          </a:xfrm>
          <a:solidFill>
            <a:schemeClr val="accent1"/>
          </a:solidFill>
        </p:grpSpPr>
        <p:sp>
          <p:nvSpPr>
            <p:cNvPr id="256" name="Freeform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7" name="Freeform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8" name="Freeform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9" name="Freeform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0" name="Freeform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1" name="Freeform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2" name="Freeform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3" name="Freeform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4" name="Freeform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5" name="Freeform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6" name="Freeform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7" name="Freeform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8" name="Freeform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9" name="Freeform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0" name="Freeform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1" name="Freeform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2" name="Freeform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3" name="Freeform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4" name="Freeform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5" name="Freeform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6" name="Freeform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7" name="Freeform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8" name="Freeform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9" name="Freeform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0" name="Freeform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1" name="Freeform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2" name="Freeform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3" name="Freeform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4" name="Freeform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5" name="Freeform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6" name="Freeform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7" name="Freeform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8" name="Freeform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9" name="Freeform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0" name="Freeform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1" name="Freeform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2" name="Freeform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3" name="Freeform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4" name="Freeform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5" name="Freeform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6" name="Freeform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7" name="Freeform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8" name="Freeform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9" name="Freeform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0" name="Freeform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1" name="Freeform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2" name="Freeform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3" name="Freeform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4" name="Freeform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5" name="Freeform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6" name="Freeform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7" name="Freeform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8" name="Freeform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9" name="Freeform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0" name="Freeform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1" name="Freeform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2" name="Freeform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3" name="Freeform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4" name="Freeform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5" name="Freeform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6" name="Freeform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7" name="Freeform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8" name="Freeform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9" name="Freeform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0" name="Freeform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1" name="Freeform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2" name="Freeform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3" name="Freeform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4" name="Freeform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5" name="Freeform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6" name="Freeform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7" name="Freeform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8" name="Freeform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9" name="Freeform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0" name="Freeform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1" name="Freeform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2" name="Freeform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3" name="Freeform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4" name="Freeform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5" name="Freeform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6" name="Freeform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7" name="Freeform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8" name="Freeform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9" name="Freeform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0" name="Freeform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1" name="Freeform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2" name="Freeform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3" name="Freeform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4" name="Freeform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5" name="Freeform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6" name="Freeform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7" name="Freeform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8" name="Freeform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9" name="Freeform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0" name="Freeform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1" name="Freeform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2" name="Freeform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3" name="Freeform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4" name="Freeform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5" name="Freeform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6" name="Freeform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7" name="Freeform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8" name="Freeform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9" name="Freeform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0" name="Freeform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1" name="Freeform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2" name="Freeform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3" name="Freeform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4" name="Freeform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5" name="Freeform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6" name="Freeform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7" name="Freeform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8" name="Freeform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9" name="Freeform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0" name="Freeform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1" name="Freeform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2" name="Freeform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3" name="Freeform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4" name="Freeform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5" name="Freeform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6" name="Freeform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7" name="Freeform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8" name="Freeform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5102525"/>
            <a:ext cx="9143999" cy="1069675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7/27/2022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879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158" name="line" descr="Line graphic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59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0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1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2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3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4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5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6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7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8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9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0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1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2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3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4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5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6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7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8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9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0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1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2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3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4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5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6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7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8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9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0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1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2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3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4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5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6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7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8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9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0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1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2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3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4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5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6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7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8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9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0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1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2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3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4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5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6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7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8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9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0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1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2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3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4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5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6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7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8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9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0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1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2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2413" y="1905000"/>
            <a:ext cx="4419599" cy="4267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6815" y="1905000"/>
            <a:ext cx="4419598" cy="4267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7/27/2022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8329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160" name="line" descr="Line graphic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61" name="Freeform 16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2" name="Freeform 16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3" name="Freeform 16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4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5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6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7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8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9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0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1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2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3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4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5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6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7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8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9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0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1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2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3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4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5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6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7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8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9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0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1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2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3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4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5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6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7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8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9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0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1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2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3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4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5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6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7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8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9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0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1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2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3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4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5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6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7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8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9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0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1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2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3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4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5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6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7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8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9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0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1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2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3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4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1905000"/>
            <a:ext cx="4416552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2413" y="2819399"/>
            <a:ext cx="4416552" cy="33528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49860" y="1905000"/>
            <a:ext cx="4416552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49860" y="2819399"/>
            <a:ext cx="4416552" cy="33528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 marL="1956816">
              <a:defRPr sz="1600"/>
            </a:lvl5pPr>
            <a:lvl6pPr marL="1956816">
              <a:defRPr sz="1600"/>
            </a:lvl6pPr>
            <a:lvl7pPr marL="1956816">
              <a:defRPr sz="1600"/>
            </a:lvl7pPr>
            <a:lvl8pPr marL="1956816">
              <a:defRPr sz="1600"/>
            </a:lvl8pPr>
            <a:lvl9pPr marL="1956816"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7/27/2022</a:t>
            </a:fld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8249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156" name="line" descr="Line graphic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57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58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59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0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1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2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3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4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5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6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7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8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9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0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1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2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3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4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5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6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7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8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9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0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1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2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3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4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5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6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7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8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9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0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1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2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3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4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5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6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7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8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9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0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1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2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3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4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5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6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7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8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9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0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1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2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3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4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5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6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7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8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9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0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1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2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3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4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5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6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7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8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9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0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7/27/2022</a:t>
            </a:fld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3156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7/27/2022</a:t>
            </a:fld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596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anchor="b">
            <a:noAutofit/>
          </a:bodyPr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2413" y="3429000"/>
            <a:ext cx="2743200" cy="2743200"/>
          </a:xfrm>
        </p:spPr>
        <p:txBody>
          <a:bodyPr anchor="b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0022" y="1905000"/>
            <a:ext cx="5669280" cy="4038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grpSp>
        <p:nvGrpSpPr>
          <p:cNvPr id="615" name="frame" descr="Box graphic"/>
          <p:cNvGrpSpPr/>
          <p:nvPr/>
        </p:nvGrpSpPr>
        <p:grpSpPr bwMode="invGray">
          <a:xfrm>
            <a:off x="4417839" y="1630821"/>
            <a:ext cx="6291028" cy="4575885"/>
            <a:chOff x="4417839" y="1630821"/>
            <a:chExt cx="6291028" cy="4575885"/>
          </a:xfrm>
        </p:grpSpPr>
        <p:grpSp>
          <p:nvGrpSpPr>
            <p:cNvPr id="616" name="Group 615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</p:grpSpPr>
          <p:grpSp>
            <p:nvGrpSpPr>
              <p:cNvPr id="768" name="Group 76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844" name="Freeform 84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5" name="Freeform 84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6" name="Freeform 84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7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8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9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0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1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2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3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4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5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6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7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8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9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0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1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2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3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4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5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6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7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8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9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0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1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2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3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4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5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6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7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8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9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0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1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2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3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4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5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6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7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8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9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0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1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2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3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4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5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6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7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8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9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0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1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2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3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4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5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6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7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8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9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0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1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2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3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4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5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6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7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769" name="Group 76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770" name="Freeform 76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1" name="Freeform 77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2" name="Freeform 77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3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4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5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6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7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8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9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0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1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2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3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4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5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6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7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8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9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0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1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2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3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4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5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6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7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8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9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0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1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2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3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4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5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6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7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8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9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0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1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2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3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4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5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6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7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8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9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0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1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2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3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4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5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6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7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8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9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0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1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2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3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4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5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6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7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8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9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0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1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2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3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</p:grpSp>
        <p:grpSp>
          <p:nvGrpSpPr>
            <p:cNvPr id="617" name="Group 616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</p:grpSpPr>
          <p:grpSp>
            <p:nvGrpSpPr>
              <p:cNvPr id="618" name="Group 61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94" name="Freeform 69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5" name="Freeform 69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6" name="Freeform 69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7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8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9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0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1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2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3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4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5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6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7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8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9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0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1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2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3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4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5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6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7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8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9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0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1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2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3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4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5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6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7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8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9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0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1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2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3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4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5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6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7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8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9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0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1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2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3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4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5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6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7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8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9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0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1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2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3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4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5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6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7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8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9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0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1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2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3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4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5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6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7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619" name="Group 61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20" name="Freeform 61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1" name="Freeform 62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2" name="Freeform 62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3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4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5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6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7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8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9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0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1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2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3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4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5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6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7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8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9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0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1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2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3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4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5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6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7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8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9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0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1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2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3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4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5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6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7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8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9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0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1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2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3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4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5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6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7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8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9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0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1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2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3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4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5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6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7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8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9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0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1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2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3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4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5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6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7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8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9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0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1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2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3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</p:grpSp>
      </p:grp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7/27/2022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6211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anchor="b">
            <a:noAutofit/>
          </a:bodyPr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1745838" y="1884311"/>
            <a:ext cx="5669280" cy="4041648"/>
          </a:xfrm>
          <a:solidFill>
            <a:schemeClr val="bg1"/>
          </a:solidFill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grpSp>
        <p:nvGrpSpPr>
          <p:cNvPr id="614" name="frame" descr="Box graphic"/>
          <p:cNvGrpSpPr/>
          <p:nvPr/>
        </p:nvGrpSpPr>
        <p:grpSpPr bwMode="invGray">
          <a:xfrm flipH="1">
            <a:off x="1447500" y="1630821"/>
            <a:ext cx="6291028" cy="4575885"/>
            <a:chOff x="4417839" y="1630821"/>
            <a:chExt cx="6291028" cy="4575885"/>
          </a:xfrm>
        </p:grpSpPr>
        <p:grpSp>
          <p:nvGrpSpPr>
            <p:cNvPr id="615" name="Group 614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</p:grpSpPr>
          <p:grpSp>
            <p:nvGrpSpPr>
              <p:cNvPr id="767" name="Group 76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843" name="Freeform 84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4" name="Freeform 84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5" name="Freeform 84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6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7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8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9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0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1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2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3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4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5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6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7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8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9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0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1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2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3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4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5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6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7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8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9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0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1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2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3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4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5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6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7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8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9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0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1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2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3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4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5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6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7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8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9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0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1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2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3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4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5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6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7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8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9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0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1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2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3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4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5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6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7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8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9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0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1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2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3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4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5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6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768" name="Group 76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769" name="Freeform 76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0" name="Freeform 76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1" name="Freeform 77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2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3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4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5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6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7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8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9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0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1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2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3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4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5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6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7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8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9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0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1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2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3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4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5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6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7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8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9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0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1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2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3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4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5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6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7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8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9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0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1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2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3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4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5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6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7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8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9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0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1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2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3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4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5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6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7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8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9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0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1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2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3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4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5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6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7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8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9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0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1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2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</p:grpSp>
        <p:grpSp>
          <p:nvGrpSpPr>
            <p:cNvPr id="616" name="Group 615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</p:grpSpPr>
          <p:grpSp>
            <p:nvGrpSpPr>
              <p:cNvPr id="617" name="Group 61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93" name="Freeform 69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4" name="Freeform 69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5" name="Freeform 69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6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7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8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9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0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1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2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3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4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5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6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7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8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9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0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1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2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3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4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5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6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7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8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9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0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1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2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3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4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5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6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7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8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9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0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1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2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3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4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5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6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7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8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9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0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1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2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3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4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5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6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7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8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9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0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1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2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3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4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5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6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7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8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9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0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1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2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3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4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5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6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618" name="Group 61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19" name="Freeform 61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0" name="Freeform 61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1" name="Freeform 62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2" name="Freeform 621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3" name="Freeform 622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4" name="Freeform 623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5" name="Freeform 624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6" name="Freeform 625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7" name="Freeform 626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8" name="Freeform 627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9" name="Freeform 628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0" name="Freeform 629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1" name="Freeform 630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2" name="Freeform 631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3" name="Freeform 632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4" name="Freeform 633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5" name="Freeform 634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6" name="Freeform 635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7" name="Freeform 636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8" name="Freeform 637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9" name="Freeform 638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0" name="Freeform 639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1" name="Freeform 640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2" name="Freeform 641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3" name="Freeform 642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4" name="Freeform 643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5" name="Freeform 644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6" name="Freeform 645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7" name="Freeform 646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8" name="Freeform 647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9" name="Freeform 648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0" name="Freeform 649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1" name="Freeform 650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2" name="Freeform 651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3" name="Freeform 652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4" name="Freeform 653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5" name="Freeform 654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6" name="Freeform 655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7" name="Freeform 656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8" name="Freeform 657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9" name="Freeform 658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0" name="Freeform 659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1" name="Freeform 660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2" name="Freeform 661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3" name="Freeform 662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4" name="Freeform 663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5" name="Freeform 664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6" name="Freeform 665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7" name="Freeform 666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8" name="Freeform 667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9" name="Freeform 668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0" name="Freeform 669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1" name="Freeform 670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2" name="Freeform 671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3" name="Freeform 672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4" name="Freeform 673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5" name="Freeform 674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6" name="Freeform 675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7" name="Freeform 676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8" name="Freeform 677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9" name="Freeform 678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0" name="Freeform 679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1" name="Freeform 680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2" name="Freeform 681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3" name="Freeform 682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4" name="Freeform 683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5" name="Freeform 684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6" name="Freeform 685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7" name="Freeform 686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8" name="Freeform 687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9" name="Freeform 688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0" name="Freeform 689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1" name="Freeform 690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2" name="Freeform 691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</p:grp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05959" y="3411748"/>
            <a:ext cx="2743200" cy="2743200"/>
          </a:xfrm>
        </p:spPr>
        <p:txBody>
          <a:bodyPr anchor="b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7/27/2022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1769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4" y="1905000"/>
            <a:ext cx="914400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2413" y="6400801"/>
            <a:ext cx="632459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75612" y="6400801"/>
            <a:ext cx="124385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E8FB1-0A7A-443E-AAF7-31D4FA1AA312}" type="datetimeFigureOut">
              <a:rPr lang="en-US" smtClean="0"/>
              <a:pPr/>
              <a:t>7/27/2022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523412" y="6400801"/>
            <a:ext cx="1143002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A54BD-C84D-46CE-8B72-31BFB26ABA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6364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76072" indent="-27432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46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332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618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476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762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SDCFOA Position Clinic 2022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The Umpire</a:t>
            </a:r>
          </a:p>
        </p:txBody>
      </p:sp>
    </p:spTree>
    <p:extLst>
      <p:ext uri="{BB962C8B-B14F-4D97-AF65-F5344CB8AC3E}">
        <p14:creationId xmlns:p14="http://schemas.microsoft.com/office/powerpoint/2010/main" val="1920111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2787F-EA03-DA18-6572-BD6F89595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Umpire Mechanics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A1E6FB-EEC7-C5DC-826E-4E96475FAD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800" dirty="0"/>
              <a:t>PACE / CONTROL / DEMEANOR</a:t>
            </a:r>
          </a:p>
          <a:p>
            <a:pPr marL="0" indent="0">
              <a:buNone/>
            </a:pPr>
            <a:r>
              <a:rPr lang="en-US" sz="2600" dirty="0"/>
              <a:t>Umpires…</a:t>
            </a:r>
          </a:p>
          <a:p>
            <a:r>
              <a:rPr lang="en-US" dirty="0"/>
              <a:t>Are in the center of the action in almost every play</a:t>
            </a:r>
          </a:p>
          <a:p>
            <a:r>
              <a:rPr lang="en-US" dirty="0"/>
              <a:t>Ball on the ground, calm all around</a:t>
            </a:r>
          </a:p>
          <a:p>
            <a:r>
              <a:rPr lang="en-US" dirty="0"/>
              <a:t>Have the center and QB’s attention</a:t>
            </a:r>
          </a:p>
          <a:p>
            <a:r>
              <a:rPr lang="en-US" dirty="0"/>
              <a:t>Laziness and indifference are picked up on by players, coaches, and fans</a:t>
            </a:r>
          </a:p>
          <a:p>
            <a:r>
              <a:rPr lang="en-US" dirty="0"/>
              <a:t>On game day, control of the game is given from the head coach to the Referee, the sidelines to the Flanks, and the players to the Umpire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85172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2787F-EA03-DA18-6572-BD6F89595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Umpire Mechanics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A1E6FB-EEC7-C5DC-826E-4E96475FAD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KEYS / TRANSITIONS / HELP</a:t>
            </a:r>
          </a:p>
          <a:p>
            <a:r>
              <a:rPr lang="en-US" sz="2800" dirty="0"/>
              <a:t>Keys transition quickly as the play develops.  Talk about keys and transitions </a:t>
            </a:r>
            <a:r>
              <a:rPr lang="en-US" sz="2800" i="1" dirty="0"/>
              <a:t>every</a:t>
            </a:r>
            <a:r>
              <a:rPr lang="en-US" sz="2800" dirty="0"/>
              <a:t> pre-game</a:t>
            </a:r>
          </a:p>
          <a:p>
            <a:r>
              <a:rPr lang="en-US" sz="2800" dirty="0"/>
              <a:t>Unbalanced alignments and changes in player positions can be </a:t>
            </a:r>
            <a:r>
              <a:rPr lang="en-US" sz="2800" i="1" dirty="0"/>
              <a:t>indicators</a:t>
            </a:r>
            <a:r>
              <a:rPr lang="en-US" sz="2800" dirty="0"/>
              <a:t> that can be signaled to the crew</a:t>
            </a:r>
          </a:p>
          <a:p>
            <a:r>
              <a:rPr lang="en-US" sz="2800" dirty="0"/>
              <a:t>Flanks need to assist with line action on PAT/Field goals </a:t>
            </a:r>
          </a:p>
          <a:p>
            <a:r>
              <a:rPr lang="en-US" sz="2800" dirty="0"/>
              <a:t>Know your role when there is a need to “dig”, don’t get too many officials into the pile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44296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2787F-EA03-DA18-6572-BD6F89595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Umpire Mechanics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A1E6FB-EEC7-C5DC-826E-4E96475FAD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2414" y="1905000"/>
            <a:ext cx="9144000" cy="457200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4700" dirty="0"/>
              <a:t>POSITIONING</a:t>
            </a:r>
          </a:p>
          <a:p>
            <a:pPr marL="0" indent="0">
              <a:buNone/>
            </a:pPr>
            <a:r>
              <a:rPr lang="en-US" sz="3800" dirty="0"/>
              <a:t>Getting into the BEST position to make the BEST call</a:t>
            </a:r>
          </a:p>
          <a:p>
            <a:r>
              <a:rPr lang="en-US" sz="3200" dirty="0"/>
              <a:t>Effective use of your mechanics can help you achieve this opportunity</a:t>
            </a:r>
          </a:p>
          <a:p>
            <a:r>
              <a:rPr lang="en-US" sz="3200" dirty="0"/>
              <a:t>Sometimes the field keeps you from being in the best position</a:t>
            </a:r>
          </a:p>
          <a:p>
            <a:r>
              <a:rPr lang="en-US" sz="3200" dirty="0"/>
              <a:t>You need to adapt and adjust to the situation to view the play</a:t>
            </a:r>
          </a:p>
          <a:p>
            <a:pPr marL="0" indent="0">
              <a:buNone/>
            </a:pPr>
            <a:r>
              <a:rPr lang="en-US" sz="3800" dirty="0"/>
              <a:t>Any step or move you make is for a purpose</a:t>
            </a:r>
          </a:p>
          <a:p>
            <a:r>
              <a:rPr lang="en-US" sz="3200" dirty="0"/>
              <a:t>To see between players… To look through to daylight</a:t>
            </a:r>
          </a:p>
          <a:p>
            <a:r>
              <a:rPr lang="en-US" sz="3200" dirty="0"/>
              <a:t>To see a line…</a:t>
            </a:r>
          </a:p>
          <a:p>
            <a:r>
              <a:rPr lang="en-US" sz="3200" dirty="0"/>
              <a:t>Be careful that you do take yourself out of a position to make the best possible call</a:t>
            </a:r>
          </a:p>
          <a:p>
            <a:r>
              <a:rPr lang="en-US" sz="3200" dirty="0"/>
              <a:t>Be careful that you do not become part of the play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14136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0CFA9-E4E4-48BB-B9F9-C264838D4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Focus on Rules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3819E0-2192-4FCF-B50A-D0E67244D8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dirty="0"/>
              <a:t>What is the impact of key rules on our position?</a:t>
            </a:r>
          </a:p>
          <a:p>
            <a:r>
              <a:rPr lang="en-US" dirty="0"/>
              <a:t>If you are a good, well-rounded umpire there are no key rules.</a:t>
            </a:r>
          </a:p>
          <a:p>
            <a:r>
              <a:rPr lang="en-US" dirty="0"/>
              <a:t>THEY ARE ALL KEY!</a:t>
            </a:r>
          </a:p>
          <a:p>
            <a:r>
              <a:rPr lang="en-US" dirty="0"/>
              <a:t>To reinforce the importance of rules, I’m going to ask a lot of rhetorical questions.  Please do not answer.  This is not a rules study…</a:t>
            </a:r>
          </a:p>
          <a:p>
            <a:r>
              <a:rPr lang="en-US" dirty="0"/>
              <a:t>You exist in service of your crew and to drive crew success during the game.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43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C5E73-FA19-DD1C-2F65-4E321B6C5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Rule #1 – Game, Field, Players, Equipment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A44E30-495E-E0FD-FE60-E45E12978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the difference between a hashmark and a </a:t>
            </a:r>
            <a:r>
              <a:rPr lang="en-US" dirty="0" err="1"/>
              <a:t>yardline</a:t>
            </a:r>
            <a:r>
              <a:rPr lang="en-US" dirty="0"/>
              <a:t>?</a:t>
            </a:r>
          </a:p>
          <a:p>
            <a:r>
              <a:rPr lang="en-US" dirty="0"/>
              <a:t>Do you know what equipment is legal and what is illegal?</a:t>
            </a:r>
          </a:p>
          <a:p>
            <a:r>
              <a:rPr lang="en-US" dirty="0"/>
              <a:t>You are responsible for walking the teams and inspecting uniforms and equipment before every game.  Are you prepared to spot problems and tell the player how to correction?</a:t>
            </a:r>
          </a:p>
          <a:p>
            <a:r>
              <a:rPr lang="en-US" dirty="0"/>
              <a:t>In 4-man, do you know what a legal vs. illegal football is when the kicker presents the ball to you?</a:t>
            </a:r>
          </a:p>
        </p:txBody>
      </p:sp>
    </p:spTree>
    <p:extLst>
      <p:ext uri="{BB962C8B-B14F-4D97-AF65-F5344CB8AC3E}">
        <p14:creationId xmlns:p14="http://schemas.microsoft.com/office/powerpoint/2010/main" val="1502236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448BD-040D-5C60-8D6B-A7598302C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 #2 - Definitions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AE49A4-B6DC-A7D4-4FBF-7DD5394F20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 don’t have a mastery of these, you can’t effectively read the rules.  Rule #2 is the basis for EVERYTHING in the rule book!</a:t>
            </a:r>
          </a:p>
          <a:p>
            <a:r>
              <a:rPr lang="en-US" dirty="0"/>
              <a:t>Do you know what the legal blocking techniques are?  Block in back vs. clipping?  Above vs. below the waist?</a:t>
            </a:r>
          </a:p>
          <a:p>
            <a:r>
              <a:rPr lang="en-US" dirty="0"/>
              <a:t>What is the Free Blocking Zone?  What action is legal vs. illegal and by whom?</a:t>
            </a:r>
          </a:p>
          <a:p>
            <a:r>
              <a:rPr lang="en-US" dirty="0"/>
              <a:t>What is the neutral zone expanded?  Why is it’s purpose?</a:t>
            </a:r>
          </a:p>
          <a:p>
            <a:r>
              <a:rPr lang="en-US" dirty="0"/>
              <a:t>What are all of the components of a PSK foul?</a:t>
            </a:r>
          </a:p>
          <a:p>
            <a:r>
              <a:rPr lang="en-US" dirty="0"/>
              <a:t>Do you know all of the “spot” definitions?</a:t>
            </a:r>
          </a:p>
        </p:txBody>
      </p:sp>
    </p:spTree>
    <p:extLst>
      <p:ext uri="{BB962C8B-B14F-4D97-AF65-F5344CB8AC3E}">
        <p14:creationId xmlns:p14="http://schemas.microsoft.com/office/powerpoint/2010/main" val="3420607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6AD2D-B5C2-30D3-3EE5-3DDA8104C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 #3 – Periods, Timing, Substitutions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65D98C-E1B8-E192-5E8B-A2116F472B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Are you prepared to support your white hat if he brain-locks on a timing issue?</a:t>
            </a:r>
          </a:p>
          <a:p>
            <a:r>
              <a:rPr lang="en-US" dirty="0"/>
              <a:t>Do you know when the game clock should be stopped/started?  What about starting the play clock?  When is it 25 vs. 40 seconds?</a:t>
            </a:r>
          </a:p>
          <a:p>
            <a:r>
              <a:rPr lang="en-US" dirty="0"/>
              <a:t>Between plays are you prepared to talk timing with your white hat?</a:t>
            </a:r>
          </a:p>
          <a:p>
            <a:r>
              <a:rPr lang="en-US" dirty="0"/>
              <a:t>During a timeout and while you are standing over the ball, can you identify an illegal conference?</a:t>
            </a:r>
          </a:p>
        </p:txBody>
      </p:sp>
    </p:spTree>
    <p:extLst>
      <p:ext uri="{BB962C8B-B14F-4D97-AF65-F5344CB8AC3E}">
        <p14:creationId xmlns:p14="http://schemas.microsoft.com/office/powerpoint/2010/main" val="2301620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0CA01-2AE6-870B-C580-31642354A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 4 – Ball in Play, Dead Ball, OOB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E0C708-CF42-CB0A-C529-BDD5B0FEB9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 you know when a down ends?</a:t>
            </a:r>
          </a:p>
          <a:p>
            <a:r>
              <a:rPr lang="en-US" dirty="0"/>
              <a:t>If there is an IW, do you know the rules in case your white hat blanks?</a:t>
            </a:r>
          </a:p>
          <a:p>
            <a:r>
              <a:rPr lang="en-US" dirty="0"/>
              <a:t>When can A designate the spot where they want to snap the ball?</a:t>
            </a:r>
          </a:p>
          <a:p>
            <a:r>
              <a:rPr lang="en-US" dirty="0"/>
              <a:t>When is the ball next snapped at the dead ball spot versus moving it to the hashmark?</a:t>
            </a:r>
          </a:p>
          <a:p>
            <a:r>
              <a:rPr lang="en-US" dirty="0"/>
              <a:t>What exceptions apply to the holder, with his knee on the ground at the snap, on a scrimmage kick?</a:t>
            </a:r>
          </a:p>
        </p:txBody>
      </p:sp>
    </p:spTree>
    <p:extLst>
      <p:ext uri="{BB962C8B-B14F-4D97-AF65-F5344CB8AC3E}">
        <p14:creationId xmlns:p14="http://schemas.microsoft.com/office/powerpoint/2010/main" val="3644878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FBF7D-4D65-C952-A1C6-B317A3DE7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 5 – Downs and Possession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BE2601-736A-E0F2-3E48-33BB2FB06C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 you know what penalties we do not consider when awarding a new series after fourth down?</a:t>
            </a:r>
          </a:p>
          <a:p>
            <a:r>
              <a:rPr lang="en-US" dirty="0"/>
              <a:t>Do you know how to rule on a kicked ball that is recovered (untouched) by K in their backfield?</a:t>
            </a:r>
          </a:p>
          <a:p>
            <a:r>
              <a:rPr lang="en-US" dirty="0"/>
              <a:t>Do you know how to spot the ball after an incomplete pass on fourth down?  (HINT:  Make your HL move the sticks.)</a:t>
            </a:r>
          </a:p>
        </p:txBody>
      </p:sp>
    </p:spTree>
    <p:extLst>
      <p:ext uri="{BB962C8B-B14F-4D97-AF65-F5344CB8AC3E}">
        <p14:creationId xmlns:p14="http://schemas.microsoft.com/office/powerpoint/2010/main" val="1970620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F5947-DEFD-3858-5763-7FC5A1EE3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 6 – Kicking and Fair Catch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C4BBAD-70CB-894F-C790-855DC037C0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 you know what makes a free kick formation legal/illegal for K?</a:t>
            </a:r>
          </a:p>
          <a:p>
            <a:r>
              <a:rPr lang="en-US" dirty="0"/>
              <a:t>Can K ever recover and advance a kick?  What are you going to do if K starts to advance a free kick and the covering official brain locks?</a:t>
            </a:r>
          </a:p>
          <a:p>
            <a:r>
              <a:rPr lang="en-US" dirty="0"/>
              <a:t>What are R’s options if K’s free kick goes out of bounds?</a:t>
            </a:r>
          </a:p>
          <a:p>
            <a:r>
              <a:rPr lang="en-US" dirty="0"/>
              <a:t>What are the rules around first touching?  When is touching ignored?</a:t>
            </a:r>
          </a:p>
          <a:p>
            <a:r>
              <a:rPr lang="en-US" dirty="0"/>
              <a:t>What are the penalty options on kick catching interference?</a:t>
            </a:r>
          </a:p>
          <a:p>
            <a:r>
              <a:rPr lang="en-US" dirty="0"/>
              <a:t>What are R’s options after a successful fair catch?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386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Role of the Umpire- Mike Gunzelman</a:t>
            </a:r>
          </a:p>
          <a:p>
            <a:r>
              <a:rPr lang="en-US" dirty="0"/>
              <a:t>Key Umpire Mechanics- Scott Carroll</a:t>
            </a:r>
          </a:p>
          <a:p>
            <a:r>
              <a:rPr lang="en-US" dirty="0"/>
              <a:t>Focus on Rules- Ed </a:t>
            </a:r>
            <a:r>
              <a:rPr lang="en-US" dirty="0" err="1"/>
              <a:t>Blick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8536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945C2-024A-C60E-CE77-7CD194BB4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 7 – Snapping, Handing, Passing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CEE28A-92E0-95A3-CA2F-DEAD4B16CE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What constitutes a legal/illegal snap?</a:t>
            </a:r>
          </a:p>
          <a:p>
            <a:r>
              <a:rPr lang="en-US" dirty="0"/>
              <a:t>Which A linemen can lock legs?</a:t>
            </a:r>
          </a:p>
          <a:p>
            <a:r>
              <a:rPr lang="en-US" dirty="0"/>
              <a:t>Who are your ineligibles?  Do you know the numbering exceptions for any down?</a:t>
            </a:r>
          </a:p>
          <a:p>
            <a:r>
              <a:rPr lang="en-US" dirty="0"/>
              <a:t>What does A’s right guard have to do before receiving a handoff?</a:t>
            </a:r>
          </a:p>
          <a:p>
            <a:r>
              <a:rPr lang="en-US" dirty="0"/>
              <a:t>What constitutes an ineligible downfield?</a:t>
            </a:r>
          </a:p>
          <a:p>
            <a:r>
              <a:rPr lang="en-US" dirty="0"/>
              <a:t>Where is the enforcement spot for an illegal forward pass?</a:t>
            </a:r>
          </a:p>
          <a:p>
            <a:r>
              <a:rPr lang="en-US" dirty="0"/>
              <a:t>What are you going to do if you observe forward handing on a kick-off return?</a:t>
            </a:r>
          </a:p>
        </p:txBody>
      </p:sp>
    </p:spTree>
    <p:extLst>
      <p:ext uri="{BB962C8B-B14F-4D97-AF65-F5344CB8AC3E}">
        <p14:creationId xmlns:p14="http://schemas.microsoft.com/office/powerpoint/2010/main" val="665028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151E7-EDFB-CC1D-2F5A-463A67698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 8 – Scoring Plays, Touchback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200927-8BEF-9AB6-F1AD-CC8B871EF7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 you know the rules around penalty enforcement when there is a foul during any scoring play?</a:t>
            </a:r>
          </a:p>
          <a:p>
            <a:r>
              <a:rPr lang="en-US" dirty="0"/>
              <a:t>What happens if A commits a LOD penalty on a successful try?</a:t>
            </a:r>
          </a:p>
          <a:p>
            <a:r>
              <a:rPr lang="en-US" dirty="0"/>
              <a:t>Do you know the rules around force?</a:t>
            </a:r>
          </a:p>
          <a:p>
            <a:r>
              <a:rPr lang="en-US" dirty="0"/>
              <a:t>Do you know the momentum exception and are you prepared to “have an opinion” if the crew misinterprets it?</a:t>
            </a:r>
          </a:p>
        </p:txBody>
      </p:sp>
    </p:spTree>
    <p:extLst>
      <p:ext uri="{BB962C8B-B14F-4D97-AF65-F5344CB8AC3E}">
        <p14:creationId xmlns:p14="http://schemas.microsoft.com/office/powerpoint/2010/main" val="1102100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74378-69E3-5313-9614-7CB683CC8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 9 - Conduct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462E24-0952-BEC0-4776-168232882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constitutes an illegal block or hold?</a:t>
            </a:r>
          </a:p>
          <a:p>
            <a:r>
              <a:rPr lang="en-US" dirty="0"/>
              <a:t>What is a chop block?  A clip?  A block below the waist?</a:t>
            </a:r>
          </a:p>
          <a:p>
            <a:r>
              <a:rPr lang="en-US" dirty="0"/>
              <a:t>What is rouging the snapper?</a:t>
            </a:r>
          </a:p>
          <a:p>
            <a:r>
              <a:rPr lang="en-US" dirty="0"/>
              <a:t>Do you know what constitutes spearing, targeting, and a personal foul for excessive contact?</a:t>
            </a:r>
          </a:p>
          <a:p>
            <a:r>
              <a:rPr lang="en-US" dirty="0"/>
              <a:t>When is a player “defenseless”?</a:t>
            </a:r>
          </a:p>
          <a:p>
            <a:r>
              <a:rPr lang="en-US" dirty="0"/>
              <a:t>You </a:t>
            </a:r>
            <a:r>
              <a:rPr lang="en-US" dirty="0" err="1"/>
              <a:t>gotta</a:t>
            </a:r>
            <a:r>
              <a:rPr lang="en-US" dirty="0"/>
              <a:t> know!!!</a:t>
            </a:r>
          </a:p>
        </p:txBody>
      </p:sp>
    </p:spTree>
    <p:extLst>
      <p:ext uri="{BB962C8B-B14F-4D97-AF65-F5344CB8AC3E}">
        <p14:creationId xmlns:p14="http://schemas.microsoft.com/office/powerpoint/2010/main" val="2024126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17E13-BE9D-3909-F89A-97C550548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 10 - Enforcement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9DF358-8F49-1B34-63CC-4CDFAACB3E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 you know how to enforce live ball and dead ball fouls that occur during the same play?</a:t>
            </a:r>
          </a:p>
          <a:p>
            <a:r>
              <a:rPr lang="en-US" dirty="0"/>
              <a:t>What’s the difference between double and multiple fouls?</a:t>
            </a:r>
          </a:p>
          <a:p>
            <a:r>
              <a:rPr lang="en-US" dirty="0"/>
              <a:t>What constitutes a running play vs. a loose ball play?  Can you have more than one type of play during a scrimmage down?</a:t>
            </a:r>
          </a:p>
          <a:p>
            <a:r>
              <a:rPr lang="en-US" dirty="0"/>
              <a:t>Where is the enforcement spot if a foul by B occurs in the end zone and the result of the play would be a safety?</a:t>
            </a:r>
          </a:p>
          <a:p>
            <a:r>
              <a:rPr lang="en-US" dirty="0"/>
              <a:t>There is no excuse for not knowing enforcements…it’s our job!</a:t>
            </a:r>
          </a:p>
        </p:txBody>
      </p:sp>
    </p:spTree>
    <p:extLst>
      <p:ext uri="{BB962C8B-B14F-4D97-AF65-F5344CB8AC3E}">
        <p14:creationId xmlns:p14="http://schemas.microsoft.com/office/powerpoint/2010/main" val="382800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449F5-D533-DDC8-0814-2BCE83CEA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 LIVE IN SERVICE OF YOUR CREW!!!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F93979-1D7B-CCBC-5F4E-7E6C8ED74C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Being an umpire is a huge responsibility.  Don’t let your white hat or the crew down!</a:t>
            </a:r>
          </a:p>
          <a:p>
            <a:r>
              <a:rPr lang="en-US" dirty="0"/>
              <a:t>Know your rules and enforcements.  Your crew is depending on you.</a:t>
            </a:r>
          </a:p>
          <a:p>
            <a:r>
              <a:rPr lang="en-US" dirty="0"/>
              <a:t>Never miss an opportunity to be </a:t>
            </a:r>
            <a:r>
              <a:rPr lang="en-US"/>
              <a:t>a crew saver.</a:t>
            </a:r>
            <a:endParaRPr lang="en-US" dirty="0"/>
          </a:p>
          <a:p>
            <a:r>
              <a:rPr lang="en-US" dirty="0"/>
              <a:t>Good luck!</a:t>
            </a:r>
          </a:p>
        </p:txBody>
      </p:sp>
    </p:spTree>
    <p:extLst>
      <p:ext uri="{BB962C8B-B14F-4D97-AF65-F5344CB8AC3E}">
        <p14:creationId xmlns:p14="http://schemas.microsoft.com/office/powerpoint/2010/main" val="1260211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n w="0"/>
                <a:effectLst>
                  <a:reflection blurRad="12700" stA="50000" endPos="50000" dist="5000" dir="5400000" sy="-100000" rotWithShape="0"/>
                </a:effectLst>
              </a:rPr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is not…</a:t>
            </a:r>
          </a:p>
          <a:p>
            <a:pPr lvl="1"/>
            <a:r>
              <a:rPr lang="en-US" dirty="0"/>
              <a:t>An Umpire Mechanics presentation.  The SDCFOA Mechanics and Philosophies manual and the Umpire Clinic are excellent sources</a:t>
            </a:r>
          </a:p>
          <a:p>
            <a:pPr lvl="1"/>
            <a:r>
              <a:rPr lang="en-US" dirty="0"/>
              <a:t>A comprehensive set of instructions for the Umpire or crew</a:t>
            </a:r>
          </a:p>
          <a:p>
            <a:r>
              <a:rPr lang="en-US" dirty="0"/>
              <a:t>What it IS…</a:t>
            </a:r>
          </a:p>
          <a:p>
            <a:pPr lvl="1"/>
            <a:r>
              <a:rPr lang="en-US" dirty="0"/>
              <a:t>Discussion / talking points that can be used by Umpires and crews to better understand the unique challenges of the Umpire position, its keys, movements, and communications within the game, the players/coaches, and the officiating crew. 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124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8FEEE-FDB7-46FE-B7E8-4ECEF33B7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br>
              <a:rPr lang="en-US" dirty="0"/>
            </a:br>
            <a:r>
              <a:rPr lang="en-US" dirty="0"/>
              <a:t>Understanding and Owning the Role of Umpire</a:t>
            </a:r>
            <a:br>
              <a:rPr lang="en-US" dirty="0"/>
            </a:br>
            <a:r>
              <a:rPr lang="en-US" dirty="0"/>
              <a:t>U is for Unique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E44CC-21C4-4176-874E-5C15F43042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 dirty="0"/>
              <a:t>An outstanding Umpire is committed to being the hub of the crew </a:t>
            </a:r>
          </a:p>
          <a:p>
            <a:pPr marL="0" indent="0" algn="ctr">
              <a:buNone/>
            </a:pPr>
            <a:r>
              <a:rPr lang="en-US" u="sng" dirty="0"/>
              <a:t>if they decide to own that role</a:t>
            </a:r>
          </a:p>
          <a:p>
            <a:pPr lvl="1"/>
            <a:r>
              <a:rPr lang="en-US" dirty="0"/>
              <a:t>We are in the center of action on every scrimmage play</a:t>
            </a:r>
          </a:p>
          <a:p>
            <a:pPr lvl="1"/>
            <a:r>
              <a:rPr lang="en-US" dirty="0"/>
              <a:t>We have a unique inside-out view of the play</a:t>
            </a:r>
          </a:p>
          <a:p>
            <a:pPr lvl="1"/>
            <a:r>
              <a:rPr lang="en-US" dirty="0"/>
              <a:t>Its not a passive role: Dead-ball action—we should be trying to prevent it</a:t>
            </a:r>
          </a:p>
          <a:p>
            <a:pPr lvl="1"/>
            <a:r>
              <a:rPr lang="en-US" dirty="0"/>
              <a:t>It’s not a passive role: We should be driving the engine of the crew</a:t>
            </a:r>
          </a:p>
          <a:p>
            <a:pPr lvl="1"/>
            <a:r>
              <a:rPr lang="en-US" dirty="0"/>
              <a:t>Its not a passive role: Our voice is our best tool to maintain a presence </a:t>
            </a:r>
          </a:p>
          <a:p>
            <a:pPr lvl="1"/>
            <a:r>
              <a:rPr lang="en-US" dirty="0"/>
              <a:t>During penalty discussion and enforcement, the crew can be “disconnected”.  Make sure the crew is on the </a:t>
            </a:r>
            <a:r>
              <a:rPr lang="en-US"/>
              <a:t>same page.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The Umpire has the opportunity to add a unique voice to the crew from the locker room to the field and the post-game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514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232D2-2191-4C69-932D-BEC1C4835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Driving the Engine of the Game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DD958-D3FD-49A0-B02B-FBFFF17ECE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Umpire and 2 flank officials are the engine of a 4-person crew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The pace of the game is completely dependent on our efficiency</a:t>
            </a:r>
          </a:p>
          <a:p>
            <a:pPr lvl="1"/>
            <a:r>
              <a:rPr lang="en-US" dirty="0"/>
              <a:t>Establish this expectation in the pre-game</a:t>
            </a:r>
          </a:p>
          <a:p>
            <a:pPr lvl="1"/>
            <a:r>
              <a:rPr lang="en-US" dirty="0"/>
              <a:t>Nothing less than perfect progress spots is acceptable</a:t>
            </a:r>
          </a:p>
          <a:p>
            <a:pPr lvl="1"/>
            <a:r>
              <a:rPr lang="en-US" dirty="0"/>
              <a:t>Efficient ball retrieval is key-  sharp throws and no balls on the ground</a:t>
            </a:r>
          </a:p>
          <a:p>
            <a:pPr lvl="1"/>
            <a:r>
              <a:rPr lang="en-US" dirty="0"/>
              <a:t>Help the HL manage the chain crew</a:t>
            </a:r>
          </a:p>
          <a:p>
            <a:pPr lvl="1"/>
            <a:r>
              <a:rPr lang="en-US" dirty="0"/>
              <a:t>Encourage the LJ to have the loudest voice on the field</a:t>
            </a:r>
          </a:p>
          <a:p>
            <a:pPr lvl="1"/>
            <a:r>
              <a:rPr lang="en-US" dirty="0"/>
              <a:t>Let’s be honest, Umpire hustle is a key part of the engine</a:t>
            </a:r>
          </a:p>
        </p:txBody>
      </p:sp>
    </p:spTree>
    <p:extLst>
      <p:ext uri="{BB962C8B-B14F-4D97-AF65-F5344CB8AC3E}">
        <p14:creationId xmlns:p14="http://schemas.microsoft.com/office/powerpoint/2010/main" val="772900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C803F-5625-473B-B352-9C463ED52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Finding Your Voice: </a:t>
            </a:r>
            <a:r>
              <a:rPr lang="en-US" u="sng" dirty="0"/>
              <a:t>With the Crew </a:t>
            </a:r>
            <a:br>
              <a:rPr lang="en-US" dirty="0"/>
            </a:br>
            <a:r>
              <a:rPr lang="en-US" dirty="0"/>
              <a:t>Be that guy who looks after everyone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088B80-E7B0-4ACB-92BD-58A7715CF1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Think of all the responsibility the Referee has.  Your voice can add so much to create strong crew cohesion</a:t>
            </a:r>
          </a:p>
          <a:p>
            <a:pPr lvl="1"/>
            <a:r>
              <a:rPr lang="en-US" dirty="0"/>
              <a:t>Prepare your thoughts and expectations for a pre-season crew meeting , but also a 4-person freshman game.  What do we need to work on from last week?</a:t>
            </a:r>
          </a:p>
          <a:p>
            <a:pPr lvl="1"/>
            <a:r>
              <a:rPr lang="en-US" dirty="0"/>
              <a:t>Is the crew ready to take the field? Uniforms, Clip, Coin, Radio and Timers</a:t>
            </a:r>
          </a:p>
          <a:p>
            <a:pPr lvl="1"/>
            <a:r>
              <a:rPr lang="en-US" dirty="0"/>
              <a:t>During the game, be the guy who speaks up and even challenges if we are right</a:t>
            </a:r>
          </a:p>
          <a:p>
            <a:pPr lvl="1"/>
            <a:r>
              <a:rPr lang="en-US" dirty="0"/>
              <a:t>Keep the R informed and communicate with the other members of the engine</a:t>
            </a:r>
          </a:p>
          <a:p>
            <a:pPr lvl="1"/>
            <a:r>
              <a:rPr lang="en-US" dirty="0"/>
              <a:t>At half time- players to watch, trends, “what did you see on that play?”</a:t>
            </a:r>
          </a:p>
          <a:p>
            <a:pPr lvl="1"/>
            <a:r>
              <a:rPr lang="en-US" dirty="0"/>
              <a:t>Post game – You Make sure we talk about everything that we need to.  Especially anything in doubt.  Even if it’s awkward, find your voice to bring it up</a:t>
            </a:r>
          </a:p>
          <a:p>
            <a:pPr lvl="1"/>
            <a:endParaRPr lang="en-US" dirty="0"/>
          </a:p>
          <a:p>
            <a:r>
              <a:rPr lang="en-US" dirty="0"/>
              <a:t>If the Referee is responsible for performance of the crew, the Umpire is responsible for the Culture of the crew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415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CC8FB-9EEF-44E8-ADFD-4634BB225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Finding Your Voice: </a:t>
            </a:r>
            <a:r>
              <a:rPr lang="en-US" u="sng" dirty="0"/>
              <a:t>With the Players</a:t>
            </a:r>
            <a:br>
              <a:rPr lang="en-US" u="sng" dirty="0"/>
            </a:br>
            <a:r>
              <a:rPr lang="en-US" dirty="0"/>
              <a:t>Be that guy who can control the game with just his voice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1CC61E-8B23-4407-B9F2-C35CFCA196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your communication style?  You better know and find your style.  You need to be comfortable as the voice of the game</a:t>
            </a:r>
          </a:p>
          <a:p>
            <a:pPr lvl="1"/>
            <a:r>
              <a:rPr lang="en-US" dirty="0"/>
              <a:t>What do you say to the center in pre-game?</a:t>
            </a:r>
          </a:p>
          <a:p>
            <a:pPr lvl="1"/>
            <a:r>
              <a:rPr lang="en-US" dirty="0"/>
              <a:t>Hearing the Umpire’s voice in every pile is the root of controlling the game</a:t>
            </a:r>
          </a:p>
          <a:p>
            <a:pPr lvl="1"/>
            <a:r>
              <a:rPr lang="en-US" dirty="0"/>
              <a:t>Are you quiet or vocal? Are you gruff?  Friendly?  Teaching?</a:t>
            </a:r>
          </a:p>
          <a:p>
            <a:pPr lvl="1"/>
            <a:r>
              <a:rPr lang="en-US" dirty="0"/>
              <a:t>How do you communicate “play’s over”?</a:t>
            </a:r>
          </a:p>
          <a:p>
            <a:pPr lvl="1"/>
            <a:r>
              <a:rPr lang="en-US" dirty="0"/>
              <a:t>When and how do you escalate your communication</a:t>
            </a:r>
          </a:p>
          <a:p>
            <a:pPr lvl="1"/>
            <a:r>
              <a:rPr lang="en-US" dirty="0"/>
              <a:t>Not all players respect authority today.  Are you being wiser-than-them to de-fuse a situation</a:t>
            </a:r>
          </a:p>
          <a:p>
            <a:pPr lvl="1"/>
            <a:r>
              <a:rPr lang="en-US" dirty="0"/>
              <a:t>When to talk and when to throw </a:t>
            </a:r>
            <a:r>
              <a:rPr lang="en-US"/>
              <a:t>a flag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368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2787F-EA03-DA18-6572-BD6F89595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Umpire Mechanics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A1E6FB-EEC7-C5DC-826E-4E96475FAD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/>
              <a:t>COMMUNICATION</a:t>
            </a:r>
          </a:p>
          <a:p>
            <a:r>
              <a:rPr lang="en-US" dirty="0"/>
              <a:t>Umpires</a:t>
            </a:r>
            <a:r>
              <a:rPr lang="en-US" sz="2000" dirty="0"/>
              <a:t>…</a:t>
            </a:r>
          </a:p>
          <a:p>
            <a:pPr lvl="1"/>
            <a:r>
              <a:rPr lang="en-US" sz="2200" dirty="0"/>
              <a:t>Predominately use their voice and presence to control player action, separate “colors”, and dead-ball officiate </a:t>
            </a:r>
          </a:p>
          <a:p>
            <a:pPr lvl="1"/>
            <a:r>
              <a:rPr lang="en-US" sz="2200" dirty="0"/>
              <a:t>Help with catch/no catch, fumble/no fumble, and sometimes progress</a:t>
            </a:r>
          </a:p>
          <a:p>
            <a:pPr lvl="1"/>
            <a:r>
              <a:rPr lang="en-US" sz="2200" dirty="0"/>
              <a:t>Set tone with and create a rapport with players that the crew can leverage and enhance</a:t>
            </a:r>
          </a:p>
          <a:p>
            <a:pPr lvl="1"/>
            <a:r>
              <a:rPr lang="en-US" sz="2200" dirty="0"/>
              <a:t>Communicates ‘options’ with the crew to improve sideline communication and promptness of enforcements</a:t>
            </a:r>
          </a:p>
          <a:p>
            <a:pPr lvl="1"/>
            <a:r>
              <a:rPr lang="en-US" sz="2200" dirty="0"/>
              <a:t>Understands the flow of the game and adjust themselves and crew as required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8311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2787F-EA03-DA18-6572-BD6F89595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Umpire Mechanics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A1E6FB-EEC7-C5DC-826E-4E96475FAD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100" dirty="0"/>
              <a:t>SMALL THINGS – BIG DIFFERENCE</a:t>
            </a:r>
          </a:p>
          <a:p>
            <a:pPr marL="0" indent="0">
              <a:buNone/>
            </a:pPr>
            <a:r>
              <a:rPr lang="en-US" sz="2800" dirty="0"/>
              <a:t>There are many small things, things that go unnoticed by the typical player, coach, or fan, that an Umpire can do to help the crew have a better game. </a:t>
            </a:r>
          </a:p>
          <a:p>
            <a:r>
              <a:rPr lang="en-US" sz="2600" dirty="0"/>
              <a:t>Confirm with voice and signal each time they “have the spot” </a:t>
            </a:r>
          </a:p>
          <a:p>
            <a:r>
              <a:rPr lang="en-US" sz="2600" dirty="0"/>
              <a:t>Know the names and numbers of the centers, long snappers, and defensive captains</a:t>
            </a:r>
          </a:p>
          <a:p>
            <a:r>
              <a:rPr lang="en-US" sz="2600" dirty="0"/>
              <a:t>Know the numbering exceptions prior to kick-off and share with the crew</a:t>
            </a:r>
          </a:p>
          <a:p>
            <a:r>
              <a:rPr lang="en-US" sz="2600" dirty="0"/>
              <a:t>Consistent in signaling and action, especially during enforcements</a:t>
            </a:r>
          </a:p>
          <a:p>
            <a:r>
              <a:rPr lang="en-US" sz="2600" dirty="0"/>
              <a:t>Assist in ball handling and plays out of bounds</a:t>
            </a:r>
          </a:p>
          <a:p>
            <a:r>
              <a:rPr lang="en-US" sz="2600" dirty="0"/>
              <a:t>Cadence is key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14677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alkboard 16x9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/>
        </a:blipFill>
      </a:bgFillStyleLst>
    </a:fmtScheme>
  </a:themeElements>
  <a:objectDefaults>
    <a:spDef>
      <a:spPr>
        <a:ln>
          <a:miter lim="800000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  <a:extLst>
    <a:ext uri="{05A4C25C-085E-4340-85A3-A5531E510DB2}">
      <thm15:themeFamily xmlns:thm15="http://schemas.microsoft.com/office/thememl/2012/main" name="TF00001018.potx" id="{D19C2884-2C55-4C1A-A5C2-5D03FF1F35A4}" vid="{5F7A9C6A-558C-4654-B762-2F22BC904FAE}"/>
    </a:ext>
  </a:extLst>
</a:theme>
</file>

<file path=ppt/theme/theme2.xml><?xml version="1.0" encoding="utf-8"?>
<a:theme xmlns:a="http://schemas.openxmlformats.org/drawingml/2006/main" name="Office Theme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Chalkboard education presentation (widescreen)</Template>
  <TotalTime>862</TotalTime>
  <Words>2068</Words>
  <Application>Microsoft Office PowerPoint</Application>
  <PresentationFormat>Custom</PresentationFormat>
  <Paragraphs>165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Consolas</vt:lpstr>
      <vt:lpstr>Corbel</vt:lpstr>
      <vt:lpstr>Chalkboard 16x9</vt:lpstr>
      <vt:lpstr>SDCFOA Position Clinic 2022</vt:lpstr>
      <vt:lpstr>Outline</vt:lpstr>
      <vt:lpstr>Overview</vt:lpstr>
      <vt:lpstr>  Understanding and Owning the Role of Umpire U is for Unique</vt:lpstr>
      <vt:lpstr>Driving the Engine of the Game</vt:lpstr>
      <vt:lpstr>Finding Your Voice: With the Crew  Be that guy who looks after everyone</vt:lpstr>
      <vt:lpstr>Finding Your Voice: With the Players Be that guy who can control the game with just his voice</vt:lpstr>
      <vt:lpstr>Key Umpire Mechanics</vt:lpstr>
      <vt:lpstr>Key Umpire Mechanics</vt:lpstr>
      <vt:lpstr>Key Umpire Mechanics</vt:lpstr>
      <vt:lpstr>Key Umpire Mechanics</vt:lpstr>
      <vt:lpstr>Key Umpire Mechanics</vt:lpstr>
      <vt:lpstr>Focus on Rules</vt:lpstr>
      <vt:lpstr>Rule #1 – Game, Field, Players, Equipment</vt:lpstr>
      <vt:lpstr>Rule #2 - Definitions</vt:lpstr>
      <vt:lpstr>Rule #3 – Periods, Timing, Substitutions</vt:lpstr>
      <vt:lpstr>Rule 4 – Ball in Play, Dead Ball, OOB</vt:lpstr>
      <vt:lpstr>Rule 5 – Downs and Possession</vt:lpstr>
      <vt:lpstr>Rule 6 – Kicking and Fair Catch</vt:lpstr>
      <vt:lpstr>Rule 7 – Snapping, Handing, Passing</vt:lpstr>
      <vt:lpstr>Rule 8 – Scoring Plays, Touchback</vt:lpstr>
      <vt:lpstr>Rule 9 - Conduct</vt:lpstr>
      <vt:lpstr>Rule 10 - Enforcement</vt:lpstr>
      <vt:lpstr>YOU LIVE IN SERVICE OF YOUR CREW!!!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SDCFOA Position Clinic 2022</dc:title>
  <dc:creator>Gunzelman, Michael</dc:creator>
  <cp:lastModifiedBy>Scott Carroll</cp:lastModifiedBy>
  <cp:revision>8</cp:revision>
  <dcterms:created xsi:type="dcterms:W3CDTF">2022-06-14T02:20:42Z</dcterms:created>
  <dcterms:modified xsi:type="dcterms:W3CDTF">2022-07-28T00:01:11Z</dcterms:modified>
</cp:coreProperties>
</file>