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65" r:id="rId2"/>
    <p:sldId id="356" r:id="rId3"/>
    <p:sldId id="357" r:id="rId4"/>
    <p:sldId id="361" r:id="rId5"/>
    <p:sldId id="362" r:id="rId6"/>
    <p:sldId id="363" r:id="rId7"/>
    <p:sldId id="358" r:id="rId8"/>
    <p:sldId id="3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 Evans" initials="CE" lastIdx="1" clrIdx="0">
    <p:extLst>
      <p:ext uri="{19B8F6BF-5375-455C-9EA6-DF929625EA0E}">
        <p15:presenceInfo xmlns:p15="http://schemas.microsoft.com/office/powerpoint/2012/main" userId="9fc3c05a58188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1068-1F17-47DB-883B-1704603D6FD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5800-B61E-4929-B90E-1C9774E4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CDD0AD-5E31-4A77-8958-A8592B69A032}"/>
              </a:ext>
            </a:extLst>
          </p:cNvPr>
          <p:cNvSpPr/>
          <p:nvPr/>
        </p:nvSpPr>
        <p:spPr>
          <a:xfrm>
            <a:off x="888691" y="1096348"/>
            <a:ext cx="105319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dirty="0">
              <a:latin typeface="Trebuchet MS" panose="020B0603020202020204" pitchFamily="34" charset="0"/>
            </a:endParaRPr>
          </a:p>
          <a:p>
            <a:r>
              <a:rPr lang="en-US" sz="4400" dirty="0">
                <a:latin typeface="Trebuchet MS" panose="020B0603020202020204" pitchFamily="34" charset="0"/>
              </a:rPr>
              <a:t>Two or more live-ball fouls, other than  nonplayer or unsportsmanlike fouls, committed during the same down by the </a:t>
            </a:r>
            <a:r>
              <a:rPr lang="en-US" sz="4400" u="sng" dirty="0">
                <a:latin typeface="Trebuchet MS" panose="020B0603020202020204" pitchFamily="34" charset="0"/>
              </a:rPr>
              <a:t>same team</a:t>
            </a:r>
            <a:r>
              <a:rPr lang="en-US" sz="4400" dirty="0">
                <a:latin typeface="Trebuchet MS" panose="020B0603020202020204" pitchFamily="34" charset="0"/>
              </a:rPr>
              <a:t>. </a:t>
            </a:r>
          </a:p>
          <a:p>
            <a:endParaRPr lang="en-US" sz="2000" dirty="0">
              <a:latin typeface="Trebuchet MS" panose="020B0603020202020204" pitchFamily="34" charset="0"/>
            </a:endParaRPr>
          </a:p>
          <a:p>
            <a:r>
              <a:rPr lang="en-US" sz="4400" dirty="0">
                <a:latin typeface="Trebuchet MS" panose="020B0603020202020204" pitchFamily="34" charset="0"/>
              </a:rPr>
              <a:t>Only one penalty may be enforced. </a:t>
            </a:r>
          </a:p>
          <a:p>
            <a:pPr lvl="0"/>
            <a:endParaRPr lang="en-US" sz="4400" dirty="0">
              <a:latin typeface="Trebuchet MS" panose="020B0603020202020204" pitchFamily="34" charset="0"/>
            </a:endParaRPr>
          </a:p>
          <a:p>
            <a:pPr lvl="0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00A507-04A8-450B-B59F-661063D59FEB}"/>
              </a:ext>
            </a:extLst>
          </p:cNvPr>
          <p:cNvSpPr/>
          <p:nvPr/>
        </p:nvSpPr>
        <p:spPr>
          <a:xfrm>
            <a:off x="2991335" y="298882"/>
            <a:ext cx="6209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rebuchet MS" panose="020B0603020202020204" pitchFamily="34" charset="0"/>
              </a:rPr>
              <a:t>MULTIPLE FOULS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1136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9FE-1386-47A7-A7F5-429D82CA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4" y="240563"/>
            <a:ext cx="11075631" cy="1201616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DOUBLE FOULS</a:t>
            </a:r>
            <a:endParaRPr lang="en-US" sz="6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42CBE8-1743-4FE9-B9D3-F05074FAFB34}"/>
              </a:ext>
            </a:extLst>
          </p:cNvPr>
          <p:cNvSpPr/>
          <p:nvPr/>
        </p:nvSpPr>
        <p:spPr>
          <a:xfrm>
            <a:off x="648792" y="1951319"/>
            <a:ext cx="108944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4000" dirty="0">
              <a:latin typeface="Trebuchet MS" panose="020B0603020202020204" pitchFamily="34" charset="0"/>
            </a:endParaRPr>
          </a:p>
          <a:p>
            <a:pPr lvl="0"/>
            <a:r>
              <a:rPr lang="en-US" sz="4400" dirty="0">
                <a:latin typeface="Trebuchet MS" panose="020B0603020202020204" pitchFamily="34" charset="0"/>
              </a:rPr>
              <a:t>If both teams commit fouls, other than</a:t>
            </a:r>
          </a:p>
          <a:p>
            <a:pPr lvl="0"/>
            <a:r>
              <a:rPr lang="en-US" sz="4400" dirty="0">
                <a:latin typeface="Trebuchet MS" panose="020B0603020202020204" pitchFamily="34" charset="0"/>
              </a:rPr>
              <a:t>nonplayer and unsportsmanlike fouls, </a:t>
            </a:r>
          </a:p>
          <a:p>
            <a:pPr lvl="0"/>
            <a:r>
              <a:rPr lang="en-US" sz="4400" dirty="0">
                <a:latin typeface="Trebuchet MS" panose="020B0603020202020204" pitchFamily="34" charset="0"/>
              </a:rPr>
              <a:t>during the same live-ball period in which…</a:t>
            </a:r>
          </a:p>
          <a:p>
            <a:pPr lvl="0"/>
            <a:endParaRPr lang="en-US" sz="4800" dirty="0"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442FEF-A0D0-40A6-B711-89344B3D774B}"/>
              </a:ext>
            </a:extLst>
          </p:cNvPr>
          <p:cNvSpPr/>
          <p:nvPr/>
        </p:nvSpPr>
        <p:spPr>
          <a:xfrm>
            <a:off x="1805359" y="1428806"/>
            <a:ext cx="8581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 BALL FOULS BY BOTH TEAMS </a:t>
            </a:r>
            <a:endParaRPr lang="en-US" sz="4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5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9FE-1386-47A7-A7F5-429D82CA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4" y="240563"/>
            <a:ext cx="11075631" cy="1201616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DOUBLE FOULS</a:t>
            </a:r>
            <a:endParaRPr lang="en-US" sz="6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5E6BA-A72E-4C43-B2F2-A9B142D1DFCF}"/>
              </a:ext>
            </a:extLst>
          </p:cNvPr>
          <p:cNvSpPr/>
          <p:nvPr/>
        </p:nvSpPr>
        <p:spPr>
          <a:xfrm>
            <a:off x="331553" y="2322702"/>
            <a:ext cx="118604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Trebuchet MS" panose="020B0603020202020204" pitchFamily="34" charset="0"/>
                <a:ea typeface="Times New Roman" panose="02020603050405020304" pitchFamily="18" charset="0"/>
              </a:rPr>
              <a:t>There is no change of team possession, unless all fouls committed by R are PSK fouls.</a:t>
            </a:r>
            <a:endParaRPr lang="en-US" sz="4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9E3C3-FB82-435B-8EE3-1B5FFAFF2473}"/>
              </a:ext>
            </a:extLst>
          </p:cNvPr>
          <p:cNvSpPr/>
          <p:nvPr/>
        </p:nvSpPr>
        <p:spPr>
          <a:xfrm>
            <a:off x="3440288" y="4224287"/>
            <a:ext cx="5311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REPLAY THE DOWN </a:t>
            </a:r>
            <a:endParaRPr lang="en-US" sz="48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083E3-6F5F-491A-B6F6-0AD3FCD605B1}"/>
              </a:ext>
            </a:extLst>
          </p:cNvPr>
          <p:cNvSpPr/>
          <p:nvPr/>
        </p:nvSpPr>
        <p:spPr>
          <a:xfrm>
            <a:off x="1895676" y="1442179"/>
            <a:ext cx="8732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 BALL FOULS BY BOTH TEAMS </a:t>
            </a:r>
            <a:endParaRPr lang="en-US" sz="4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5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9FE-1386-47A7-A7F5-429D82CA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4" y="240563"/>
            <a:ext cx="11075631" cy="1201616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DOUBLE FOULS</a:t>
            </a:r>
            <a:endParaRPr lang="en-US" sz="6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5E6BA-A72E-4C43-B2F2-A9B142D1DFCF}"/>
              </a:ext>
            </a:extLst>
          </p:cNvPr>
          <p:cNvSpPr/>
          <p:nvPr/>
        </p:nvSpPr>
        <p:spPr>
          <a:xfrm>
            <a:off x="298167" y="2254517"/>
            <a:ext cx="118604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400" kern="50" dirty="0">
                <a:latin typeface="Trebuchet MS" panose="020B0603020202020204" pitchFamily="34" charset="0"/>
                <a:ea typeface="Times New Roman" panose="02020603050405020304" pitchFamily="18" charset="0"/>
              </a:rPr>
              <a:t>There is a change of team possession and the team in possession at the end of the down fouls prior to final change of team possession, unless all fouls committed by R are PSK fouls.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9E3C3-FB82-435B-8EE3-1B5FFAFF2473}"/>
              </a:ext>
            </a:extLst>
          </p:cNvPr>
          <p:cNvSpPr/>
          <p:nvPr/>
        </p:nvSpPr>
        <p:spPr>
          <a:xfrm>
            <a:off x="3572679" y="5395252"/>
            <a:ext cx="5311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REPLAY THE DOWN </a:t>
            </a:r>
            <a:endParaRPr lang="en-US" sz="48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083E3-6F5F-491A-B6F6-0AD3FCD605B1}"/>
              </a:ext>
            </a:extLst>
          </p:cNvPr>
          <p:cNvSpPr/>
          <p:nvPr/>
        </p:nvSpPr>
        <p:spPr>
          <a:xfrm>
            <a:off x="1970006" y="1442179"/>
            <a:ext cx="8516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 BALL FOULS BY BOTH TEAMS </a:t>
            </a:r>
            <a:endParaRPr lang="en-US" sz="4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5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9FE-1386-47A7-A7F5-429D82CA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4" y="240563"/>
            <a:ext cx="11075631" cy="1201616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DOUBLE FOULS</a:t>
            </a:r>
            <a:endParaRPr lang="en-US" sz="6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5E6BA-A72E-4C43-B2F2-A9B142D1DFCF}"/>
              </a:ext>
            </a:extLst>
          </p:cNvPr>
          <p:cNvSpPr/>
          <p:nvPr/>
        </p:nvSpPr>
        <p:spPr>
          <a:xfrm>
            <a:off x="331553" y="2367171"/>
            <a:ext cx="118604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latin typeface="Trebuchet MS" panose="020B0603020202020204" pitchFamily="34" charset="0"/>
              </a:rPr>
              <a:t>There is a change of team possession and the team in final possession accepts the penalty for its opponent’s foul.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9E3C3-FB82-435B-8EE3-1B5FFAFF2473}"/>
              </a:ext>
            </a:extLst>
          </p:cNvPr>
          <p:cNvSpPr/>
          <p:nvPr/>
        </p:nvSpPr>
        <p:spPr>
          <a:xfrm>
            <a:off x="3572679" y="5395252"/>
            <a:ext cx="5311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REPLAY THE DOWN </a:t>
            </a:r>
            <a:endParaRPr lang="en-US" sz="4800" dirty="0">
              <a:solidFill>
                <a:srgbClr val="FFFF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083E3-6F5F-491A-B6F6-0AD3FCD605B1}"/>
              </a:ext>
            </a:extLst>
          </p:cNvPr>
          <p:cNvSpPr/>
          <p:nvPr/>
        </p:nvSpPr>
        <p:spPr>
          <a:xfrm>
            <a:off x="1979337" y="1442179"/>
            <a:ext cx="8498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 BALL FOULS BY BOTH TEAMS </a:t>
            </a:r>
            <a:endParaRPr lang="en-US" sz="4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9FE-1386-47A7-A7F5-429D82CA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4" y="240563"/>
            <a:ext cx="11075631" cy="1201616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DOUBLE FOULS</a:t>
            </a:r>
            <a:endParaRPr lang="en-US" sz="6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5E6BA-A72E-4C43-B2F2-A9B142D1DFCF}"/>
              </a:ext>
            </a:extLst>
          </p:cNvPr>
          <p:cNvSpPr/>
          <p:nvPr/>
        </p:nvSpPr>
        <p:spPr>
          <a:xfrm>
            <a:off x="331553" y="2443283"/>
            <a:ext cx="118604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Trebuchet MS" panose="020B0603020202020204" pitchFamily="34" charset="0"/>
                <a:ea typeface="Times New Roman" panose="02020603050405020304" pitchFamily="18" charset="0"/>
              </a:rPr>
              <a:t>If each team fouls during a down in which there is a change of team possession and the play does not have a PSK foul, the team last gaining possession may retain the ball provided…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083E3-6F5F-491A-B6F6-0AD3FCD605B1}"/>
              </a:ext>
            </a:extLst>
          </p:cNvPr>
          <p:cNvSpPr/>
          <p:nvPr/>
        </p:nvSpPr>
        <p:spPr>
          <a:xfrm>
            <a:off x="1862290" y="1485076"/>
            <a:ext cx="8732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 BALL FOULS BY BOTH TEAMS </a:t>
            </a:r>
            <a:endParaRPr lang="en-US" sz="4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5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9FE-1386-47A7-A7F5-429D82CA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4" y="240563"/>
            <a:ext cx="11075631" cy="1201616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>
                <a:solidFill>
                  <a:srgbClr val="FFFF00"/>
                </a:solidFill>
                <a:effectLst/>
                <a:latin typeface="Trebuchet MS" panose="020B0603020202020204" pitchFamily="34" charset="0"/>
              </a:rPr>
              <a:t>DOUBLE FOULS</a:t>
            </a:r>
            <a:endParaRPr lang="en-US" sz="6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DD0AD-5E31-4A77-8958-A8592B69A032}"/>
              </a:ext>
            </a:extLst>
          </p:cNvPr>
          <p:cNvSpPr/>
          <p:nvPr/>
        </p:nvSpPr>
        <p:spPr>
          <a:xfrm>
            <a:off x="0" y="2365311"/>
            <a:ext cx="1163381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400" dirty="0">
                <a:latin typeface="Trebuchet MS" panose="020B0603020202020204" pitchFamily="34" charset="0"/>
              </a:rPr>
              <a:t>The team last gaining possession got the ball with “clean hands”.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en-US" sz="2000" dirty="0">
              <a:latin typeface="Trebuchet MS" panose="020B0603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en-US" sz="4400" dirty="0">
                <a:latin typeface="Trebuchet MS" panose="020B0603020202020204" pitchFamily="34" charset="0"/>
              </a:rPr>
              <a:t>The team last gaining possession declines the penalty for its opponent’s foul.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en-US" sz="4400" dirty="0">
              <a:latin typeface="Trebuchet MS" panose="020B0603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ü"/>
            </a:pPr>
            <a:endParaRPr lang="en-US" sz="4400" dirty="0"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3610A5-B762-4BD1-A33C-91CC66D471F4}"/>
              </a:ext>
            </a:extLst>
          </p:cNvPr>
          <p:cNvSpPr/>
          <p:nvPr/>
        </p:nvSpPr>
        <p:spPr>
          <a:xfrm>
            <a:off x="1729899" y="1442179"/>
            <a:ext cx="8732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 BALL FOULS BY BOTH TEAMS </a:t>
            </a:r>
            <a:endParaRPr lang="en-US" sz="4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9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9FE-1386-47A7-A7F5-429D82CA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743" y="1111360"/>
            <a:ext cx="8492510" cy="120161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LIVE BALL FOULS BY BOTH TEAMS </a:t>
            </a:r>
            <a:endParaRPr lang="en-US" sz="4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DD0AD-5E31-4A77-8958-A8592B69A032}"/>
              </a:ext>
            </a:extLst>
          </p:cNvPr>
          <p:cNvSpPr/>
          <p:nvPr/>
        </p:nvSpPr>
        <p:spPr>
          <a:xfrm>
            <a:off x="558184" y="1712168"/>
            <a:ext cx="1149696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dirty="0">
              <a:latin typeface="Trebuchet MS" panose="020B0603020202020204" pitchFamily="34" charset="0"/>
            </a:endParaRPr>
          </a:p>
          <a:p>
            <a:pPr lvl="0"/>
            <a:r>
              <a:rPr lang="en-US" sz="4400" dirty="0">
                <a:latin typeface="Trebuchet MS" panose="020B0603020202020204" pitchFamily="34" charset="0"/>
              </a:rPr>
              <a:t>If each team fouls during a down in which there is a change of possession and </a:t>
            </a:r>
            <a:r>
              <a:rPr lang="en-US" sz="4400" dirty="0">
                <a:solidFill>
                  <a:srgbClr val="FFFF00"/>
                </a:solidFill>
                <a:latin typeface="Trebuchet MS" panose="020B0603020202020204" pitchFamily="34" charset="0"/>
              </a:rPr>
              <a:t>all R fouls are PSK fouls</a:t>
            </a:r>
            <a:r>
              <a:rPr lang="en-US" sz="4400" dirty="0">
                <a:latin typeface="Trebuchet MS" panose="020B0603020202020204" pitchFamily="34" charset="0"/>
              </a:rPr>
              <a:t>, then R may keep the ball, provided R declines the penalty for K’s foul. </a:t>
            </a:r>
          </a:p>
          <a:p>
            <a:pPr lvl="0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00A507-04A8-450B-B59F-661063D59FEB}"/>
              </a:ext>
            </a:extLst>
          </p:cNvPr>
          <p:cNvSpPr/>
          <p:nvPr/>
        </p:nvSpPr>
        <p:spPr>
          <a:xfrm>
            <a:off x="3284171" y="298882"/>
            <a:ext cx="56236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rebuchet MS" panose="020B0603020202020204" pitchFamily="34" charset="0"/>
              </a:rPr>
              <a:t>DOUBLE FOULS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03720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2245</TotalTime>
  <Words>296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Trebuchet MS</vt:lpstr>
      <vt:lpstr>Wingdings</vt:lpstr>
      <vt:lpstr>Mesh</vt:lpstr>
      <vt:lpstr>PowerPoint Presentation</vt:lpstr>
      <vt:lpstr>DOUBLE FOULS</vt:lpstr>
      <vt:lpstr>DOUBLE FOULS</vt:lpstr>
      <vt:lpstr>DOUBLE FOULS</vt:lpstr>
      <vt:lpstr>DOUBLE FOULS</vt:lpstr>
      <vt:lpstr>DOUBLE FOULS</vt:lpstr>
      <vt:lpstr>DOUBLE FOULS</vt:lpstr>
      <vt:lpstr>LIVE BALL FOULS BY BOTH TEAMS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REFEREE MECHANICS</dc:title>
  <dc:creator>Cal Evans</dc:creator>
  <cp:lastModifiedBy>Steve Coover</cp:lastModifiedBy>
  <cp:revision>205</cp:revision>
  <dcterms:created xsi:type="dcterms:W3CDTF">2019-12-11T19:47:52Z</dcterms:created>
  <dcterms:modified xsi:type="dcterms:W3CDTF">2021-02-03T19:05:04Z</dcterms:modified>
</cp:coreProperties>
</file>