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3" r:id="rId3"/>
    <p:sldId id="273" r:id="rId4"/>
    <p:sldId id="264" r:id="rId5"/>
    <p:sldId id="274" r:id="rId6"/>
    <p:sldId id="265" r:id="rId7"/>
    <p:sldId id="275" r:id="rId8"/>
    <p:sldId id="276" r:id="rId9"/>
    <p:sldId id="266" r:id="rId10"/>
    <p:sldId id="277" r:id="rId11"/>
    <p:sldId id="267" r:id="rId12"/>
    <p:sldId id="278" r:id="rId13"/>
    <p:sldId id="279" r:id="rId14"/>
    <p:sldId id="268" r:id="rId15"/>
    <p:sldId id="269" r:id="rId16"/>
    <p:sldId id="280" r:id="rId17"/>
    <p:sldId id="270" r:id="rId18"/>
    <p:sldId id="28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99DB48-D3D6-4ED2-94AB-07A4CCD5AB2B}" type="datetimeFigureOut">
              <a:rPr lang="en-US" smtClean="0"/>
              <a:t>7/24/2021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80FC97-A5FE-4BF4-ACB3-2402459A0511}" type="slidenum">
              <a:rPr lang="en-US" smtClean="0"/>
              <a:t>‹#›</a:t>
            </a:fld>
            <a:endParaRPr lang="en-US"/>
          </a:p>
        </p:txBody>
      </p:sp>
    </p:spTree>
    <p:extLst>
      <p:ext uri="{BB962C8B-B14F-4D97-AF65-F5344CB8AC3E}">
        <p14:creationId xmlns:p14="http://schemas.microsoft.com/office/powerpoint/2010/main" val="2725299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8E8E2D-68D8-4C7D-ADE9-9EDBBC6C5578}" type="datetimeFigureOut">
              <a:rPr lang="en-US" smtClean="0"/>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43F25-ECF9-470F-9D9F-21FDF935D8C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8E8E2D-68D8-4C7D-ADE9-9EDBBC6C5578}" type="datetimeFigureOut">
              <a:rPr lang="en-US" smtClean="0"/>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43F25-ECF9-470F-9D9F-21FDF935D8C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8E8E2D-68D8-4C7D-ADE9-9EDBBC6C5578}" type="datetimeFigureOut">
              <a:rPr lang="en-US" smtClean="0"/>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43F25-ECF9-470F-9D9F-21FDF935D8C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8E8E2D-68D8-4C7D-ADE9-9EDBBC6C5578}" type="datetimeFigureOut">
              <a:rPr lang="en-US" smtClean="0"/>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43F25-ECF9-470F-9D9F-21FDF935D8C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8E8E2D-68D8-4C7D-ADE9-9EDBBC6C5578}" type="datetimeFigureOut">
              <a:rPr lang="en-US" smtClean="0"/>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43F25-ECF9-470F-9D9F-21FDF935D8C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8E8E2D-68D8-4C7D-ADE9-9EDBBC6C5578}" type="datetimeFigureOut">
              <a:rPr lang="en-US" smtClean="0"/>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243F25-ECF9-470F-9D9F-21FDF935D8C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78E8E2D-68D8-4C7D-ADE9-9EDBBC6C5578}" type="datetimeFigureOut">
              <a:rPr lang="en-US" smtClean="0"/>
              <a:t>7/24/2021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243F25-ECF9-470F-9D9F-21FDF935D8C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8E8E2D-68D8-4C7D-ADE9-9EDBBC6C5578}" type="datetimeFigureOut">
              <a:rPr lang="en-US" smtClean="0"/>
              <a:t>7/24/2021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243F25-ECF9-470F-9D9F-21FDF935D8C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8E8E2D-68D8-4C7D-ADE9-9EDBBC6C5578}" type="datetimeFigureOut">
              <a:rPr lang="en-US" smtClean="0"/>
              <a:t>7/24/2021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243F25-ECF9-470F-9D9F-21FDF935D8C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8E8E2D-68D8-4C7D-ADE9-9EDBBC6C5578}" type="datetimeFigureOut">
              <a:rPr lang="en-US" smtClean="0"/>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243F25-ECF9-470F-9D9F-21FDF935D8C9}"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678E8E2D-68D8-4C7D-ADE9-9EDBBC6C5578}" type="datetimeFigureOut">
              <a:rPr lang="en-US" smtClean="0"/>
              <a:t>7/24/2021</a:t>
            </a:fld>
            <a:endParaRPr lang="en-US"/>
          </a:p>
        </p:txBody>
      </p:sp>
      <p:sp>
        <p:nvSpPr>
          <p:cNvPr id="9" name="Slide Number Placeholder 8"/>
          <p:cNvSpPr>
            <a:spLocks noGrp="1"/>
          </p:cNvSpPr>
          <p:nvPr>
            <p:ph type="sldNum" sz="quarter" idx="11"/>
          </p:nvPr>
        </p:nvSpPr>
        <p:spPr/>
        <p:txBody>
          <a:bodyPr/>
          <a:lstStyle/>
          <a:p>
            <a:fld id="{31243F25-ECF9-470F-9D9F-21FDF935D8C9}"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1243F25-ECF9-470F-9D9F-21FDF935D8C9}"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78E8E2D-68D8-4C7D-ADE9-9EDBBC6C5578}" type="datetimeFigureOut">
              <a:rPr lang="en-US" smtClean="0"/>
              <a:t>7/24/2021</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1412"/>
            <a:ext cx="7620000" cy="1143000"/>
          </a:xfrm>
        </p:spPr>
        <p:txBody>
          <a:bodyPr/>
          <a:lstStyle/>
          <a:p>
            <a:pPr algn="ctr"/>
            <a:r>
              <a:rPr lang="en-US" sz="3600" b="1" dirty="0"/>
              <a:t>SDCFOA Back Judge Clinic</a:t>
            </a:r>
            <a:br>
              <a:rPr lang="en-US" sz="3600" b="1" dirty="0"/>
            </a:br>
            <a:r>
              <a:rPr lang="en-US" sz="2400" b="1" dirty="0"/>
              <a:t>By John Downing (7-28-21)</a:t>
            </a:r>
            <a:br>
              <a:rPr lang="en-US" dirty="0"/>
            </a:br>
            <a:endParaRPr lang="en-US" dirty="0"/>
          </a:p>
        </p:txBody>
      </p:sp>
      <p:sp>
        <p:nvSpPr>
          <p:cNvPr id="3" name="Subtitle 2"/>
          <p:cNvSpPr>
            <a:spLocks noGrp="1"/>
          </p:cNvSpPr>
          <p:nvPr>
            <p:ph idx="1"/>
          </p:nvPr>
        </p:nvSpPr>
        <p:spPr>
          <a:xfrm>
            <a:off x="76200" y="1600200"/>
            <a:ext cx="8458200" cy="4800600"/>
          </a:xfrm>
        </p:spPr>
        <p:txBody>
          <a:bodyPr/>
          <a:lstStyle/>
          <a:p>
            <a:r>
              <a:rPr lang="en-US" sz="2800" b="1" dirty="0"/>
              <a:t>Fitness and Agility</a:t>
            </a:r>
          </a:p>
          <a:p>
            <a:pPr lvl="1"/>
            <a:r>
              <a:rPr lang="en-US" sz="2400" dirty="0"/>
              <a:t>Jog, but jog with occasional spins, turns, quick stops/starts</a:t>
            </a:r>
          </a:p>
          <a:p>
            <a:pPr marL="411480" lvl="1" indent="0">
              <a:buNone/>
            </a:pPr>
            <a:endParaRPr lang="en-US" sz="1400" dirty="0"/>
          </a:p>
          <a:p>
            <a:pPr lvl="1"/>
            <a:r>
              <a:rPr lang="en-US" sz="2400" dirty="0"/>
              <a:t>Jogging involving a back pedal</a:t>
            </a:r>
          </a:p>
          <a:p>
            <a:pPr marL="411480" lvl="1" indent="0">
              <a:buNone/>
            </a:pPr>
            <a:endParaRPr lang="en-US" sz="1400" dirty="0"/>
          </a:p>
          <a:p>
            <a:pPr lvl="1"/>
            <a:r>
              <a:rPr lang="en-US" sz="2400" dirty="0"/>
              <a:t>Weight training for your legs</a:t>
            </a:r>
          </a:p>
          <a:p>
            <a:pPr marL="411480" lvl="1" indent="0">
              <a:buNone/>
            </a:pPr>
            <a:endParaRPr lang="en-US" sz="1400" dirty="0"/>
          </a:p>
          <a:p>
            <a:pPr lvl="1"/>
            <a:r>
              <a:rPr lang="en-US" sz="2400" dirty="0"/>
              <a:t>Agility ladder training</a:t>
            </a:r>
          </a:p>
          <a:p>
            <a:endParaRPr lang="en-US" dirty="0"/>
          </a:p>
        </p:txBody>
      </p:sp>
    </p:spTree>
    <p:extLst>
      <p:ext uri="{BB962C8B-B14F-4D97-AF65-F5344CB8AC3E}">
        <p14:creationId xmlns:p14="http://schemas.microsoft.com/office/powerpoint/2010/main" val="1228650649"/>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14300"/>
            <a:ext cx="7620000" cy="1143000"/>
          </a:xfrm>
        </p:spPr>
        <p:txBody>
          <a:bodyPr/>
          <a:lstStyle/>
          <a:p>
            <a:pPr algn="ctr"/>
            <a:r>
              <a:rPr lang="en-US" sz="3200" b="1" dirty="0"/>
              <a:t>PRE-GAME</a:t>
            </a:r>
            <a:r>
              <a:rPr lang="en-US" sz="1800" b="1" dirty="0"/>
              <a:t>  – POINTS OF EMPHASIS BACK JUDGE CHECKLIST </a:t>
            </a:r>
          </a:p>
        </p:txBody>
      </p:sp>
      <p:sp>
        <p:nvSpPr>
          <p:cNvPr id="3" name="Content Placeholder 2"/>
          <p:cNvSpPr>
            <a:spLocks noGrp="1"/>
          </p:cNvSpPr>
          <p:nvPr>
            <p:ph idx="1"/>
          </p:nvPr>
        </p:nvSpPr>
        <p:spPr>
          <a:xfrm>
            <a:off x="457200" y="1066800"/>
            <a:ext cx="7620000" cy="5334000"/>
          </a:xfrm>
        </p:spPr>
        <p:txBody>
          <a:bodyPr>
            <a:noAutofit/>
          </a:bodyPr>
          <a:lstStyle/>
          <a:p>
            <a:r>
              <a:rPr lang="en-US" sz="2000" dirty="0"/>
              <a:t>Dead Ball Officiating </a:t>
            </a:r>
          </a:p>
          <a:p>
            <a:r>
              <a:rPr lang="en-US" sz="2000" dirty="0"/>
              <a:t>Two Flag Penalties</a:t>
            </a:r>
          </a:p>
          <a:p>
            <a:r>
              <a:rPr lang="en-US" sz="2000" dirty="0"/>
              <a:t>Other fouls – more than one flag          </a:t>
            </a:r>
          </a:p>
          <a:p>
            <a:r>
              <a:rPr lang="en-US" sz="2000" dirty="0"/>
              <a:t>Covering flags  </a:t>
            </a:r>
          </a:p>
          <a:p>
            <a:r>
              <a:rPr lang="en-US" sz="2000" dirty="0"/>
              <a:t>BE DELIBERATE!  Don’t be in too big a hurry . . .SEE THE BALL IN PLAYER POSSESSION WHEN THE PLAY IS OVER!</a:t>
            </a:r>
          </a:p>
          <a:p>
            <a:r>
              <a:rPr lang="en-US" sz="2000" dirty="0" err="1"/>
              <a:t>Trys</a:t>
            </a:r>
            <a:r>
              <a:rPr lang="en-US" sz="2000" dirty="0"/>
              <a:t> &amp; Field Goals  </a:t>
            </a:r>
          </a:p>
          <a:p>
            <a:r>
              <a:rPr lang="en-US" sz="2000" dirty="0"/>
              <a:t>Signal with other underneath official  (“YES-YES” OR “NO-NO” </a:t>
            </a:r>
          </a:p>
          <a:p>
            <a:r>
              <a:rPr lang="en-US" sz="2000" dirty="0"/>
              <a:t>Back Judge – Whistle &amp; Crossbar (Over/Under)</a:t>
            </a:r>
          </a:p>
          <a:p>
            <a:r>
              <a:rPr lang="en-US" sz="2000" dirty="0"/>
              <a:t>PAT Fakes</a:t>
            </a:r>
          </a:p>
          <a:p>
            <a:r>
              <a:rPr lang="en-US" sz="2000" dirty="0"/>
              <a:t>Long Field Goal Fakes (Getting to Goal Line) </a:t>
            </a:r>
          </a:p>
          <a:p>
            <a:r>
              <a:rPr lang="en-US" sz="2000" dirty="0"/>
              <a:t>BJ has BALL sideline to sideline inbounds </a:t>
            </a:r>
          </a:p>
          <a:p>
            <a:r>
              <a:rPr lang="en-US" sz="2000" dirty="0"/>
              <a:t>Fair Catch</a:t>
            </a:r>
          </a:p>
          <a:p>
            <a:r>
              <a:rPr lang="en-US" sz="2000" dirty="0"/>
              <a:t>Goal Line Coverage / Pylons</a:t>
            </a:r>
          </a:p>
        </p:txBody>
      </p:sp>
    </p:spTree>
    <p:extLst>
      <p:ext uri="{BB962C8B-B14F-4D97-AF65-F5344CB8AC3E}">
        <p14:creationId xmlns:p14="http://schemas.microsoft.com/office/powerpoint/2010/main" val="1078216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5638800" cy="762000"/>
          </a:xfrm>
        </p:spPr>
        <p:txBody>
          <a:bodyPr anchor="t">
            <a:noAutofit/>
          </a:bodyPr>
          <a:lstStyle/>
          <a:p>
            <a:pPr algn="ctr"/>
            <a:r>
              <a:rPr lang="en-US" sz="2400" b="1" dirty="0"/>
              <a:t>BACK JUDGE  CONCENTRATION ROUTINES – KICKOFF</a:t>
            </a:r>
            <a:br>
              <a:rPr lang="en-US" sz="2400" b="1" dirty="0"/>
            </a:br>
            <a:endParaRPr lang="en-US" sz="2400" b="1" dirty="0"/>
          </a:p>
        </p:txBody>
      </p:sp>
      <p:sp>
        <p:nvSpPr>
          <p:cNvPr id="3" name="Content Placeholder 2"/>
          <p:cNvSpPr>
            <a:spLocks noGrp="1"/>
          </p:cNvSpPr>
          <p:nvPr>
            <p:ph idx="1"/>
          </p:nvPr>
        </p:nvSpPr>
        <p:spPr>
          <a:xfrm>
            <a:off x="457200" y="1143000"/>
            <a:ext cx="7620000" cy="5257800"/>
          </a:xfrm>
        </p:spPr>
        <p:txBody>
          <a:bodyPr>
            <a:normAutofit/>
          </a:bodyPr>
          <a:lstStyle/>
          <a:p>
            <a:pPr marL="114300" indent="0">
              <a:buNone/>
            </a:pPr>
            <a:r>
              <a:rPr lang="en-US" b="1" dirty="0"/>
              <a:t>Before the Kick:</a:t>
            </a:r>
          </a:p>
          <a:p>
            <a:pPr marL="114300" indent="0">
              <a:buNone/>
            </a:pPr>
            <a:endParaRPr lang="en-US" dirty="0"/>
          </a:p>
          <a:p>
            <a:r>
              <a:rPr lang="en-US" dirty="0"/>
              <a:t>Clock management / control </a:t>
            </a:r>
          </a:p>
          <a:p>
            <a:r>
              <a:rPr lang="en-US" dirty="0"/>
              <a:t>At 30 seconds prior to ready for play get the KO team on the field and ready</a:t>
            </a:r>
          </a:p>
          <a:p>
            <a:r>
              <a:rPr lang="en-US" dirty="0"/>
              <a:t>Know game time remaining</a:t>
            </a:r>
          </a:p>
          <a:p>
            <a:r>
              <a:rPr lang="en-US" dirty="0"/>
              <a:t>Count Team K players (use your eyes, not your hand/finger/head) and confirm with LJ</a:t>
            </a:r>
          </a:p>
          <a:p>
            <a:r>
              <a:rPr lang="en-US" dirty="0"/>
              <a:t>Signal Referee that time is “up” – Hand in air</a:t>
            </a:r>
          </a:p>
          <a:p>
            <a:r>
              <a:rPr lang="en-US" dirty="0"/>
              <a:t>Which color kicking / Which color receiving</a:t>
            </a:r>
          </a:p>
          <a:p>
            <a:r>
              <a:rPr lang="en-US" dirty="0"/>
              <a:t>Anticipate on-side kick – Know on-side kick responsibilities</a:t>
            </a:r>
          </a:p>
        </p:txBody>
      </p:sp>
    </p:spTree>
    <p:extLst>
      <p:ext uri="{BB962C8B-B14F-4D97-AF65-F5344CB8AC3E}">
        <p14:creationId xmlns:p14="http://schemas.microsoft.com/office/powerpoint/2010/main" val="1879923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5638800" cy="762000"/>
          </a:xfrm>
        </p:spPr>
        <p:txBody>
          <a:bodyPr anchor="t">
            <a:noAutofit/>
          </a:bodyPr>
          <a:lstStyle/>
          <a:p>
            <a:pPr algn="ctr"/>
            <a:r>
              <a:rPr lang="en-US" sz="2400" b="1" dirty="0"/>
              <a:t>BACK JUDGE  CONCENTRATION ROUTINES – KICKOFF</a:t>
            </a:r>
            <a:br>
              <a:rPr lang="en-US" sz="2400" b="1" dirty="0"/>
            </a:br>
            <a:endParaRPr lang="en-US" sz="2400" b="1" dirty="0"/>
          </a:p>
        </p:txBody>
      </p:sp>
      <p:sp>
        <p:nvSpPr>
          <p:cNvPr id="3" name="Content Placeholder 2"/>
          <p:cNvSpPr>
            <a:spLocks noGrp="1"/>
          </p:cNvSpPr>
          <p:nvPr>
            <p:ph idx="1"/>
          </p:nvPr>
        </p:nvSpPr>
        <p:spPr>
          <a:xfrm>
            <a:off x="457200" y="1143000"/>
            <a:ext cx="7620000" cy="5257800"/>
          </a:xfrm>
        </p:spPr>
        <p:txBody>
          <a:bodyPr>
            <a:normAutofit/>
          </a:bodyPr>
          <a:lstStyle/>
          <a:p>
            <a:pPr marL="114300" indent="0">
              <a:buNone/>
            </a:pPr>
            <a:r>
              <a:rPr lang="en-US" b="1" dirty="0"/>
              <a:t>At the Kick:</a:t>
            </a:r>
          </a:p>
          <a:p>
            <a:endParaRPr lang="en-US" dirty="0"/>
          </a:p>
          <a:p>
            <a:r>
              <a:rPr lang="en-US" dirty="0"/>
              <a:t>10 yard zone (touching by K or R within zone, illegal blocks)</a:t>
            </a:r>
          </a:p>
          <a:p>
            <a:r>
              <a:rPr lang="en-US" dirty="0"/>
              <a:t>Initial blocks on / by K players – watch 2nd wave of blockers</a:t>
            </a:r>
          </a:p>
          <a:p>
            <a:r>
              <a:rPr lang="en-US" dirty="0"/>
              <a:t>Be ready for a long return</a:t>
            </a:r>
          </a:p>
          <a:p>
            <a:r>
              <a:rPr lang="en-US" dirty="0"/>
              <a:t>In case of on-side kick: </a:t>
            </a:r>
          </a:p>
          <a:p>
            <a:r>
              <a:rPr lang="en-US" dirty="0"/>
              <a:t>Ball kicked away – blocks</a:t>
            </a:r>
          </a:p>
          <a:p>
            <a:r>
              <a:rPr lang="en-US" dirty="0"/>
              <a:t>Ball kicked toward – ball</a:t>
            </a:r>
          </a:p>
          <a:p>
            <a:endParaRPr lang="en-US" dirty="0"/>
          </a:p>
        </p:txBody>
      </p:sp>
    </p:spTree>
    <p:extLst>
      <p:ext uri="{BB962C8B-B14F-4D97-AF65-F5344CB8AC3E}">
        <p14:creationId xmlns:p14="http://schemas.microsoft.com/office/powerpoint/2010/main" val="3639744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5638800" cy="762000"/>
          </a:xfrm>
        </p:spPr>
        <p:txBody>
          <a:bodyPr anchor="t">
            <a:noAutofit/>
          </a:bodyPr>
          <a:lstStyle/>
          <a:p>
            <a:pPr algn="ctr"/>
            <a:r>
              <a:rPr lang="en-US" sz="2400" b="1" dirty="0"/>
              <a:t>BACK JUDGE  CONCENTRATION ROUTINES – KICKOFF</a:t>
            </a:r>
            <a:br>
              <a:rPr lang="en-US" sz="2400" b="1" dirty="0"/>
            </a:br>
            <a:endParaRPr lang="en-US" sz="2400" b="1" dirty="0"/>
          </a:p>
        </p:txBody>
      </p:sp>
      <p:sp>
        <p:nvSpPr>
          <p:cNvPr id="3" name="Content Placeholder 2"/>
          <p:cNvSpPr>
            <a:spLocks noGrp="1"/>
          </p:cNvSpPr>
          <p:nvPr>
            <p:ph idx="1"/>
          </p:nvPr>
        </p:nvSpPr>
        <p:spPr>
          <a:xfrm>
            <a:off x="457200" y="1143000"/>
            <a:ext cx="7620000" cy="5257800"/>
          </a:xfrm>
        </p:spPr>
        <p:txBody>
          <a:bodyPr>
            <a:normAutofit/>
          </a:bodyPr>
          <a:lstStyle/>
          <a:p>
            <a:pPr marL="114300" indent="0">
              <a:buNone/>
            </a:pPr>
            <a:r>
              <a:rPr lang="en-US" b="1" dirty="0"/>
              <a:t>After the Play:</a:t>
            </a:r>
          </a:p>
          <a:p>
            <a:endParaRPr lang="en-US" dirty="0"/>
          </a:p>
          <a:p>
            <a:r>
              <a:rPr lang="en-US" dirty="0"/>
              <a:t>Dead ball officiate</a:t>
            </a:r>
          </a:p>
          <a:p>
            <a:r>
              <a:rPr lang="en-US" dirty="0"/>
              <a:t>Check clock status</a:t>
            </a:r>
          </a:p>
          <a:p>
            <a:r>
              <a:rPr lang="en-US" dirty="0"/>
              <a:t>Ball mechanic – possibly need to relay ball off to the other side of the field</a:t>
            </a:r>
          </a:p>
          <a:p>
            <a:r>
              <a:rPr lang="en-US" dirty="0"/>
              <a:t>Move to scrimmage play position</a:t>
            </a:r>
          </a:p>
          <a:p>
            <a:r>
              <a:rPr lang="en-US" dirty="0"/>
              <a:t>Penalty – may need to get to head coach for decision (H/L)</a:t>
            </a:r>
          </a:p>
          <a:p>
            <a:pPr marL="114300" indent="0">
              <a:buNone/>
            </a:pPr>
            <a:endParaRPr lang="en-US" dirty="0"/>
          </a:p>
        </p:txBody>
      </p:sp>
    </p:spTree>
    <p:extLst>
      <p:ext uri="{BB962C8B-B14F-4D97-AF65-F5344CB8AC3E}">
        <p14:creationId xmlns:p14="http://schemas.microsoft.com/office/powerpoint/2010/main" val="4050649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28600"/>
            <a:ext cx="3962400" cy="715962"/>
          </a:xfrm>
        </p:spPr>
        <p:txBody>
          <a:bodyPr/>
          <a:lstStyle/>
          <a:p>
            <a:r>
              <a:rPr lang="en-US" sz="1800" dirty="0"/>
              <a:t>BACK JUDGE  CONCENTRATION ROUTINES</a:t>
            </a:r>
          </a:p>
        </p:txBody>
      </p:sp>
      <p:sp>
        <p:nvSpPr>
          <p:cNvPr id="3" name="Content Placeholder 2"/>
          <p:cNvSpPr>
            <a:spLocks noGrp="1"/>
          </p:cNvSpPr>
          <p:nvPr>
            <p:ph idx="1"/>
          </p:nvPr>
        </p:nvSpPr>
        <p:spPr>
          <a:xfrm>
            <a:off x="457200" y="838200"/>
            <a:ext cx="7620000" cy="5867400"/>
          </a:xfrm>
        </p:spPr>
        <p:txBody>
          <a:bodyPr>
            <a:normAutofit fontScale="40000" lnSpcReduction="20000"/>
          </a:bodyPr>
          <a:lstStyle/>
          <a:p>
            <a:r>
              <a:rPr lang="en-US" sz="5600" dirty="0"/>
              <a:t>SCRIMMAGE PLAY</a:t>
            </a:r>
          </a:p>
          <a:p>
            <a:endParaRPr lang="en-US" sz="5600" dirty="0"/>
          </a:p>
          <a:p>
            <a:r>
              <a:rPr lang="en-US" sz="5600" dirty="0"/>
              <a:t>Before the Snap:</a:t>
            </a:r>
          </a:p>
          <a:p>
            <a:r>
              <a:rPr lang="en-US" sz="5600" dirty="0"/>
              <a:t>1.	Establish 20-25 yard position (Goal line exceptions)</a:t>
            </a:r>
          </a:p>
          <a:p>
            <a:r>
              <a:rPr lang="en-US" sz="5600" dirty="0"/>
              <a:t>2.	Confirm proper clock status –  signal Referee if to wind on ready or not </a:t>
            </a:r>
          </a:p>
          <a:p>
            <a:r>
              <a:rPr lang="en-US" sz="5600" dirty="0"/>
              <a:t>3.	Know the time if clock is started on snap </a:t>
            </a:r>
          </a:p>
          <a:p>
            <a:r>
              <a:rPr lang="en-US" sz="5600" dirty="0"/>
              <a:t>4.	Count Team B players – signal L as Team A breaks the huddle</a:t>
            </a:r>
          </a:p>
          <a:p>
            <a:r>
              <a:rPr lang="en-US" sz="5600" dirty="0"/>
              <a:t>5.	Identify coverage – tight/loose, down/distance, run/pass/kick variances</a:t>
            </a:r>
          </a:p>
          <a:p>
            <a:r>
              <a:rPr lang="en-US" sz="5600" dirty="0"/>
              <a:t>6.	Focus on formation – pick up proper key – note number of receiver &amp; defender</a:t>
            </a:r>
          </a:p>
          <a:p>
            <a:r>
              <a:rPr lang="en-US" sz="5600" dirty="0"/>
              <a:t>7.	Get in proper position to see action on your key – proper angle (rarely if ever outside goal </a:t>
            </a:r>
          </a:p>
          <a:p>
            <a:r>
              <a:rPr lang="en-US" sz="5600" dirty="0"/>
              <a:t>               post uprights)</a:t>
            </a:r>
          </a:p>
          <a:p>
            <a:endParaRPr lang="en-US" sz="5600" dirty="0"/>
          </a:p>
        </p:txBody>
      </p:sp>
    </p:spTree>
    <p:extLst>
      <p:ext uri="{BB962C8B-B14F-4D97-AF65-F5344CB8AC3E}">
        <p14:creationId xmlns:p14="http://schemas.microsoft.com/office/powerpoint/2010/main" val="3369803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7620000" cy="1143000"/>
          </a:xfrm>
        </p:spPr>
        <p:txBody>
          <a:bodyPr/>
          <a:lstStyle/>
          <a:p>
            <a:pPr algn="ctr"/>
            <a:r>
              <a:rPr lang="en-US" b="1" dirty="0"/>
              <a:t>Scrimmage Play</a:t>
            </a:r>
          </a:p>
        </p:txBody>
      </p:sp>
      <p:sp>
        <p:nvSpPr>
          <p:cNvPr id="3" name="Content Placeholder 2"/>
          <p:cNvSpPr>
            <a:spLocks noGrp="1"/>
          </p:cNvSpPr>
          <p:nvPr>
            <p:ph idx="1"/>
          </p:nvPr>
        </p:nvSpPr>
        <p:spPr>
          <a:xfrm>
            <a:off x="381000" y="1066800"/>
            <a:ext cx="7620000" cy="4800600"/>
          </a:xfrm>
        </p:spPr>
        <p:txBody>
          <a:bodyPr>
            <a:normAutofit fontScale="77500" lnSpcReduction="20000"/>
          </a:bodyPr>
          <a:lstStyle/>
          <a:p>
            <a:pPr marL="114300" indent="0">
              <a:buNone/>
            </a:pPr>
            <a:r>
              <a:rPr lang="en-US" b="1" dirty="0"/>
              <a:t>At the Snap:</a:t>
            </a:r>
          </a:p>
          <a:p>
            <a:pPr marL="114300" indent="0">
              <a:buNone/>
            </a:pPr>
            <a:endParaRPr lang="en-US" b="1" dirty="0"/>
          </a:p>
          <a:p>
            <a:r>
              <a:rPr lang="en-US" dirty="0"/>
              <a:t>Face initially &amp; watch action on key - be aware of type of play developing</a:t>
            </a:r>
          </a:p>
          <a:p>
            <a:r>
              <a:rPr lang="en-US" dirty="0"/>
              <a:t>Read play &amp; react </a:t>
            </a:r>
          </a:p>
          <a:p>
            <a:r>
              <a:rPr lang="en-US" dirty="0"/>
              <a:t>Pass: keep a good cushion </a:t>
            </a:r>
          </a:p>
          <a:p>
            <a:r>
              <a:rPr lang="en-US" dirty="0"/>
              <a:t>Short pass – stop fade</a:t>
            </a:r>
          </a:p>
          <a:p>
            <a:r>
              <a:rPr lang="en-US" dirty="0"/>
              <a:t>Long pass – continue to fade</a:t>
            </a:r>
          </a:p>
          <a:p>
            <a:r>
              <a:rPr lang="en-US" dirty="0"/>
              <a:t>Officiate the play – Follow key - stay with initial receiver until they cross</a:t>
            </a:r>
          </a:p>
          <a:p>
            <a:r>
              <a:rPr lang="en-US" dirty="0"/>
              <a:t>Watch for picks (especially in red zone)</a:t>
            </a:r>
          </a:p>
          <a:p>
            <a:r>
              <a:rPr lang="en-US" dirty="0"/>
              <a:t>Crack-back block</a:t>
            </a:r>
          </a:p>
          <a:p>
            <a:r>
              <a:rPr lang="en-US" dirty="0"/>
              <a:t>Holding/Interference </a:t>
            </a:r>
          </a:p>
          <a:p>
            <a:r>
              <a:rPr lang="en-US" dirty="0"/>
              <a:t>Don’t guard air – </a:t>
            </a:r>
          </a:p>
          <a:p>
            <a:r>
              <a:rPr lang="en-US" dirty="0"/>
              <a:t>Don’t leave you key if threaten (if player can foul or be fouled)</a:t>
            </a:r>
          </a:p>
          <a:p>
            <a:r>
              <a:rPr lang="en-US" dirty="0"/>
              <a:t>Only leave your key to pick up another key</a:t>
            </a:r>
          </a:p>
          <a:p>
            <a:r>
              <a:rPr lang="en-US" dirty="0"/>
              <a:t>Goal line involvement – Slow and stop on goal line – think momentum</a:t>
            </a:r>
          </a:p>
          <a:p>
            <a:r>
              <a:rPr lang="en-US" dirty="0"/>
              <a:t>Most threatened line – move to end line if necessary</a:t>
            </a:r>
          </a:p>
          <a:p>
            <a:r>
              <a:rPr lang="en-US" dirty="0"/>
              <a:t>Ball in the air – go to the ball (point of attack) – watch players – not the ball!</a:t>
            </a:r>
          </a:p>
          <a:p>
            <a:endParaRPr lang="en-US" dirty="0"/>
          </a:p>
          <a:p>
            <a:endParaRPr lang="en-US" dirty="0"/>
          </a:p>
          <a:p>
            <a:endParaRPr lang="en-US" dirty="0"/>
          </a:p>
        </p:txBody>
      </p:sp>
    </p:spTree>
    <p:extLst>
      <p:ext uri="{BB962C8B-B14F-4D97-AF65-F5344CB8AC3E}">
        <p14:creationId xmlns:p14="http://schemas.microsoft.com/office/powerpoint/2010/main" val="3033660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7620000" cy="1143000"/>
          </a:xfrm>
        </p:spPr>
        <p:txBody>
          <a:bodyPr/>
          <a:lstStyle/>
          <a:p>
            <a:pPr algn="ctr"/>
            <a:r>
              <a:rPr lang="en-US" b="1" dirty="0"/>
              <a:t>Scrimmage Play</a:t>
            </a:r>
          </a:p>
        </p:txBody>
      </p:sp>
      <p:sp>
        <p:nvSpPr>
          <p:cNvPr id="3" name="Content Placeholder 2"/>
          <p:cNvSpPr>
            <a:spLocks noGrp="1"/>
          </p:cNvSpPr>
          <p:nvPr>
            <p:ph idx="1"/>
          </p:nvPr>
        </p:nvSpPr>
        <p:spPr>
          <a:xfrm>
            <a:off x="381000" y="1219200"/>
            <a:ext cx="7620000" cy="4800600"/>
          </a:xfrm>
        </p:spPr>
        <p:txBody>
          <a:bodyPr>
            <a:normAutofit/>
          </a:bodyPr>
          <a:lstStyle/>
          <a:p>
            <a:pPr marL="114300" indent="0">
              <a:buNone/>
            </a:pPr>
            <a:r>
              <a:rPr lang="en-US" b="1" dirty="0"/>
              <a:t>After the Play:</a:t>
            </a:r>
          </a:p>
          <a:p>
            <a:endParaRPr lang="en-US" dirty="0"/>
          </a:p>
          <a:p>
            <a:r>
              <a:rPr lang="en-US" dirty="0"/>
              <a:t>Dead ball officiating – Box the Play in</a:t>
            </a:r>
          </a:p>
          <a:p>
            <a:r>
              <a:rPr lang="en-US" dirty="0"/>
              <a:t>Move/hustle into side zone or sideline if necessary</a:t>
            </a:r>
          </a:p>
          <a:p>
            <a:r>
              <a:rPr lang="en-US" dirty="0"/>
              <a:t>Check clock status</a:t>
            </a:r>
          </a:p>
          <a:p>
            <a:r>
              <a:rPr lang="en-US" dirty="0"/>
              <a:t>Clock reset or correction: Under 5 minutes in each half – be exact (or end of quarter if wind, etc. is a factor)</a:t>
            </a:r>
          </a:p>
          <a:p>
            <a:r>
              <a:rPr lang="en-US" dirty="0"/>
              <a:t>Confirm down and distance, communicate with other officials</a:t>
            </a:r>
          </a:p>
          <a:p>
            <a:r>
              <a:rPr lang="en-US" dirty="0"/>
              <a:t>Move to position for next play</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413399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4038600" cy="715962"/>
          </a:xfrm>
        </p:spPr>
        <p:txBody>
          <a:bodyPr/>
          <a:lstStyle/>
          <a:p>
            <a:pPr algn="ctr"/>
            <a:r>
              <a:rPr lang="en-US" sz="2800" b="1" dirty="0"/>
              <a:t>Punt Play</a:t>
            </a:r>
          </a:p>
        </p:txBody>
      </p:sp>
      <p:sp>
        <p:nvSpPr>
          <p:cNvPr id="3" name="Content Placeholder 2"/>
          <p:cNvSpPr>
            <a:spLocks noGrp="1"/>
          </p:cNvSpPr>
          <p:nvPr>
            <p:ph idx="1"/>
          </p:nvPr>
        </p:nvSpPr>
        <p:spPr>
          <a:xfrm>
            <a:off x="381000" y="891688"/>
            <a:ext cx="7620000" cy="5509111"/>
          </a:xfrm>
        </p:spPr>
        <p:txBody>
          <a:bodyPr>
            <a:noAutofit/>
          </a:bodyPr>
          <a:lstStyle/>
          <a:p>
            <a:pPr marL="114300" indent="0">
              <a:buNone/>
            </a:pPr>
            <a:r>
              <a:rPr lang="en-US" sz="1800" b="1" dirty="0"/>
              <a:t>Before the Snap:</a:t>
            </a:r>
          </a:p>
          <a:p>
            <a:endParaRPr lang="en-US" sz="1400" dirty="0"/>
          </a:p>
          <a:p>
            <a:r>
              <a:rPr lang="en-US" sz="1800" dirty="0"/>
              <a:t>Set up wide and deep at a diagonal behind receiver to the H side of the field </a:t>
            </a:r>
          </a:p>
          <a:p>
            <a:r>
              <a:rPr lang="en-US" sz="1800" dirty="0"/>
              <a:t>Pylon mechanics: Set up on the pylon at a diagonal just slightly behind the pylon</a:t>
            </a:r>
          </a:p>
          <a:p>
            <a:pPr lvl="2"/>
            <a:r>
              <a:rPr lang="en-US" dirty="0"/>
              <a:t>If the ball goes over inside shoulder, TB</a:t>
            </a:r>
          </a:p>
          <a:p>
            <a:pPr lvl="2"/>
            <a:r>
              <a:rPr lang="en-US" dirty="0"/>
              <a:t>If the ball goes over outside shoulder, out of bounds at the 1</a:t>
            </a:r>
          </a:p>
          <a:p>
            <a:r>
              <a:rPr lang="en-US" sz="1800" dirty="0"/>
              <a:t>Confirm proper clock status –  signal Referee to wind or not</a:t>
            </a:r>
          </a:p>
          <a:p>
            <a:r>
              <a:rPr lang="en-US" sz="1800" dirty="0"/>
              <a:t>Know the time if clock is started on snap</a:t>
            </a:r>
          </a:p>
          <a:p>
            <a:r>
              <a:rPr lang="en-US" sz="1800" dirty="0"/>
              <a:t>Note wind conditions – bean bag in hand</a:t>
            </a:r>
          </a:p>
          <a:p>
            <a:r>
              <a:rPr lang="en-US" sz="1800" dirty="0"/>
              <a:t>Count B players and signal L @ huddle break (or sooner, if possible)</a:t>
            </a:r>
          </a:p>
          <a:p>
            <a:r>
              <a:rPr lang="en-US" sz="1800" dirty="0"/>
              <a:t>Who is receiving, who is kicking? Color (concentrate on receiver’s color)</a:t>
            </a:r>
          </a:p>
          <a:p>
            <a:r>
              <a:rPr lang="en-US" sz="1800" dirty="0"/>
              <a:t>Check clock status</a:t>
            </a:r>
          </a:p>
          <a:p>
            <a:r>
              <a:rPr lang="en-US" sz="1800" dirty="0"/>
              <a:t>Visualize – “Interference with the opportunity”</a:t>
            </a:r>
          </a:p>
          <a:p>
            <a:r>
              <a:rPr lang="en-US" sz="1800" dirty="0"/>
              <a:t>Assume receiver will NOT catch the ball - MUFF</a:t>
            </a:r>
          </a:p>
          <a:p>
            <a:endParaRPr lang="en-US" sz="1400" dirty="0"/>
          </a:p>
          <a:p>
            <a:endParaRPr lang="en-US" sz="1400" dirty="0"/>
          </a:p>
        </p:txBody>
      </p:sp>
    </p:spTree>
    <p:extLst>
      <p:ext uri="{BB962C8B-B14F-4D97-AF65-F5344CB8AC3E}">
        <p14:creationId xmlns:p14="http://schemas.microsoft.com/office/powerpoint/2010/main" val="141615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4038600" cy="715962"/>
          </a:xfrm>
        </p:spPr>
        <p:txBody>
          <a:bodyPr/>
          <a:lstStyle/>
          <a:p>
            <a:pPr algn="ctr"/>
            <a:r>
              <a:rPr lang="en-US" sz="2800" b="1" dirty="0"/>
              <a:t>Punt Play</a:t>
            </a:r>
          </a:p>
        </p:txBody>
      </p:sp>
      <p:sp>
        <p:nvSpPr>
          <p:cNvPr id="3" name="Content Placeholder 2"/>
          <p:cNvSpPr>
            <a:spLocks noGrp="1"/>
          </p:cNvSpPr>
          <p:nvPr>
            <p:ph idx="1"/>
          </p:nvPr>
        </p:nvSpPr>
        <p:spPr>
          <a:xfrm>
            <a:off x="381000" y="762000"/>
            <a:ext cx="7620000" cy="5509111"/>
          </a:xfrm>
        </p:spPr>
        <p:txBody>
          <a:bodyPr>
            <a:noAutofit/>
          </a:bodyPr>
          <a:lstStyle/>
          <a:p>
            <a:pPr marL="114300" indent="0">
              <a:buNone/>
            </a:pPr>
            <a:r>
              <a:rPr lang="en-US" sz="1600" b="1" dirty="0"/>
              <a:t>At the Snap:</a:t>
            </a:r>
          </a:p>
          <a:p>
            <a:r>
              <a:rPr lang="en-US" sz="1600" dirty="0"/>
              <a:t>Beware for fake punt play</a:t>
            </a:r>
          </a:p>
          <a:p>
            <a:r>
              <a:rPr lang="en-US" sz="1600" dirty="0"/>
              <a:t>Rotate if necessary to prevent from being forced into side zone </a:t>
            </a:r>
          </a:p>
          <a:p>
            <a:r>
              <a:rPr lang="en-US" sz="1600" dirty="0"/>
              <a:t>100% Ball Responsibility</a:t>
            </a:r>
          </a:p>
          <a:p>
            <a:r>
              <a:rPr lang="en-US" sz="1600" dirty="0"/>
              <a:t>Fair catch signal</a:t>
            </a:r>
          </a:p>
          <a:p>
            <a:r>
              <a:rPr lang="en-US" sz="1600" dirty="0"/>
              <a:t>Goal line (shared if in pylon mechanics)</a:t>
            </a:r>
          </a:p>
          <a:p>
            <a:r>
              <a:rPr lang="en-US" sz="1600" dirty="0"/>
              <a:t>Momentum</a:t>
            </a:r>
          </a:p>
          <a:p>
            <a:r>
              <a:rPr lang="en-US" sz="1600" dirty="0"/>
              <a:t>Receiver interference (Interference with the Opportunity)</a:t>
            </a:r>
          </a:p>
          <a:p>
            <a:r>
              <a:rPr lang="en-US" sz="1600" dirty="0"/>
              <a:t>The ball side line to side line / touching / possession</a:t>
            </a:r>
          </a:p>
          <a:p>
            <a:r>
              <a:rPr lang="en-US" sz="1600" dirty="0"/>
              <a:t>Bean bag (mark) end of kick – drop don’t throw</a:t>
            </a:r>
          </a:p>
          <a:p>
            <a:r>
              <a:rPr lang="en-US" sz="1600" dirty="0"/>
              <a:t>Read play &amp; react – Officiate the play  </a:t>
            </a:r>
          </a:p>
          <a:p>
            <a:endParaRPr lang="en-US" sz="1600" dirty="0"/>
          </a:p>
          <a:p>
            <a:pPr marL="114300" indent="0">
              <a:buNone/>
            </a:pPr>
            <a:r>
              <a:rPr lang="en-US" sz="1600" b="1" dirty="0"/>
              <a:t>After the Play:</a:t>
            </a:r>
          </a:p>
          <a:p>
            <a:r>
              <a:rPr lang="en-US" sz="1600" dirty="0"/>
              <a:t>Dead ball officiating </a:t>
            </a:r>
          </a:p>
          <a:p>
            <a:r>
              <a:rPr lang="en-US" sz="1600" dirty="0"/>
              <a:t>Check clock status</a:t>
            </a:r>
          </a:p>
          <a:p>
            <a:r>
              <a:rPr lang="en-US" sz="1600" dirty="0"/>
              <a:t>Clock reset or correction: Under 5 minutes in each half – be exact (or end of quarter if wind, etc. is a factor)</a:t>
            </a:r>
          </a:p>
          <a:p>
            <a:r>
              <a:rPr lang="en-US" sz="1600" dirty="0"/>
              <a:t>Signal – Time-out / Direction or Touchback</a:t>
            </a:r>
          </a:p>
          <a:p>
            <a:r>
              <a:rPr lang="en-US" sz="1600" dirty="0"/>
              <a:t>Signal Illegal Touching – if appropriate – advise Referee if necessary</a:t>
            </a:r>
          </a:p>
          <a:p>
            <a:r>
              <a:rPr lang="en-US" sz="1600" dirty="0"/>
              <a:t>Confirm down and distance, communicate with other officials</a:t>
            </a:r>
          </a:p>
          <a:p>
            <a:r>
              <a:rPr lang="en-US" sz="1600" dirty="0"/>
              <a:t>Move to proper position for next play</a:t>
            </a:r>
          </a:p>
          <a:p>
            <a:endParaRPr lang="en-US" sz="1400" dirty="0"/>
          </a:p>
          <a:p>
            <a:endParaRPr lang="en-US" sz="1400" dirty="0"/>
          </a:p>
        </p:txBody>
      </p:sp>
    </p:spTree>
    <p:extLst>
      <p:ext uri="{BB962C8B-B14F-4D97-AF65-F5344CB8AC3E}">
        <p14:creationId xmlns:p14="http://schemas.microsoft.com/office/powerpoint/2010/main" val="3633090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99219"/>
            <a:ext cx="3657600" cy="715962"/>
          </a:xfrm>
        </p:spPr>
        <p:txBody>
          <a:bodyPr/>
          <a:lstStyle/>
          <a:p>
            <a:pPr algn="ctr"/>
            <a:r>
              <a:rPr lang="en-US" sz="2800" b="1" dirty="0"/>
              <a:t>PAT &amp; FIELD GOAL</a:t>
            </a:r>
          </a:p>
        </p:txBody>
      </p:sp>
      <p:sp>
        <p:nvSpPr>
          <p:cNvPr id="3" name="Content Placeholder 2"/>
          <p:cNvSpPr>
            <a:spLocks noGrp="1"/>
          </p:cNvSpPr>
          <p:nvPr>
            <p:ph idx="1"/>
          </p:nvPr>
        </p:nvSpPr>
        <p:spPr>
          <a:xfrm>
            <a:off x="457200" y="609600"/>
            <a:ext cx="7620000" cy="6477000"/>
          </a:xfrm>
        </p:spPr>
        <p:txBody>
          <a:bodyPr>
            <a:noAutofit/>
          </a:bodyPr>
          <a:lstStyle/>
          <a:p>
            <a:pPr marL="114300" indent="0">
              <a:buNone/>
            </a:pPr>
            <a:r>
              <a:rPr lang="en-US" sz="1600" b="1" dirty="0"/>
              <a:t>Before the Snap:</a:t>
            </a:r>
          </a:p>
          <a:p>
            <a:r>
              <a:rPr lang="en-US" sz="1600" dirty="0"/>
              <a:t>Set up behind goal post upright on proper side of field</a:t>
            </a:r>
          </a:p>
          <a:p>
            <a:r>
              <a:rPr lang="en-US" sz="1600" dirty="0"/>
              <a:t>Count Team B, signal, and confirm </a:t>
            </a:r>
          </a:p>
          <a:p>
            <a:r>
              <a:rPr lang="en-US" sz="1600" dirty="0"/>
              <a:t>Note if it’s a 4th down field goal attempt</a:t>
            </a:r>
          </a:p>
          <a:p>
            <a:r>
              <a:rPr lang="en-US" sz="1600" dirty="0"/>
              <a:t>Note and communicate eligible receivers’ numbers on your side</a:t>
            </a:r>
          </a:p>
          <a:p>
            <a:r>
              <a:rPr lang="en-US" sz="1600" dirty="0"/>
              <a:t>Note clock (aware of untimed down)</a:t>
            </a:r>
          </a:p>
          <a:p>
            <a:pPr marL="114300" indent="0">
              <a:buNone/>
            </a:pPr>
            <a:r>
              <a:rPr lang="en-US" sz="1600" b="1" dirty="0"/>
              <a:t>At the Snap:</a:t>
            </a:r>
          </a:p>
          <a:p>
            <a:r>
              <a:rPr lang="en-US" sz="1600" dirty="0"/>
              <a:t>Be aware for fake PAT or Field Goal</a:t>
            </a:r>
          </a:p>
          <a:p>
            <a:r>
              <a:rPr lang="en-US" sz="1600" dirty="0"/>
              <a:t>Ball is alive on missed or blocked Field Goal kick, etc.</a:t>
            </a:r>
          </a:p>
          <a:p>
            <a:r>
              <a:rPr lang="en-US" sz="1600" dirty="0"/>
              <a:t>Rule on try success / failure.  Crossbar is BJ’s</a:t>
            </a:r>
          </a:p>
          <a:p>
            <a:r>
              <a:rPr lang="en-US" sz="1600" dirty="0"/>
              <a:t>Whistle </a:t>
            </a:r>
          </a:p>
          <a:p>
            <a:r>
              <a:rPr lang="en-US" sz="1600" dirty="0"/>
              <a:t>Good tempo on ruling and signaling – Mirror other upright official</a:t>
            </a:r>
          </a:p>
          <a:p>
            <a:r>
              <a:rPr lang="en-US" sz="1600" dirty="0"/>
              <a:t>End line responsibility on block, fake, and broken play situations</a:t>
            </a:r>
          </a:p>
          <a:p>
            <a:pPr marL="114300" indent="0">
              <a:buNone/>
            </a:pPr>
            <a:r>
              <a:rPr lang="en-US" sz="1600" b="1" dirty="0"/>
              <a:t>After the Play:</a:t>
            </a:r>
          </a:p>
          <a:p>
            <a:r>
              <a:rPr lang="en-US" sz="1600" dirty="0"/>
              <a:t>Dead ball officiating </a:t>
            </a:r>
          </a:p>
          <a:p>
            <a:r>
              <a:rPr lang="en-US" sz="1600" dirty="0"/>
              <a:t>Check clock status</a:t>
            </a:r>
          </a:p>
          <a:p>
            <a:r>
              <a:rPr lang="en-US" sz="1600" dirty="0"/>
              <a:t>Clock reset or correction: Under 5 minutes in each half – be exact (or end of quarter if </a:t>
            </a:r>
          </a:p>
          <a:p>
            <a:pPr lvl="2"/>
            <a:r>
              <a:rPr lang="en-US" sz="1600" dirty="0"/>
              <a:t>wind, etc. is a factor)</a:t>
            </a:r>
          </a:p>
          <a:p>
            <a:r>
              <a:rPr lang="en-US" sz="1600" dirty="0"/>
              <a:t>NO SCORE - Confirm down and distance, communicate with other officials</a:t>
            </a:r>
          </a:p>
          <a:p>
            <a:r>
              <a:rPr lang="en-US" sz="1600" dirty="0"/>
              <a:t>SUCCESS KICK - Start dead ball timing for kickoff on R’s signal</a:t>
            </a:r>
          </a:p>
          <a:p>
            <a:r>
              <a:rPr lang="en-US" sz="1600" dirty="0"/>
              <a:t>Move to position for next play – Scrimmage play or Kickoff</a:t>
            </a:r>
          </a:p>
          <a:p>
            <a:endParaRPr lang="en-US" sz="1600" dirty="0"/>
          </a:p>
        </p:txBody>
      </p:sp>
    </p:spTree>
    <p:extLst>
      <p:ext uri="{BB962C8B-B14F-4D97-AF65-F5344CB8AC3E}">
        <p14:creationId xmlns:p14="http://schemas.microsoft.com/office/powerpoint/2010/main" val="456060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Pre Game Check List</a:t>
            </a:r>
          </a:p>
        </p:txBody>
      </p:sp>
      <p:sp>
        <p:nvSpPr>
          <p:cNvPr id="3" name="Content Placeholder 2"/>
          <p:cNvSpPr>
            <a:spLocks noGrp="1"/>
          </p:cNvSpPr>
          <p:nvPr>
            <p:ph idx="1"/>
          </p:nvPr>
        </p:nvSpPr>
        <p:spPr/>
        <p:txBody>
          <a:bodyPr>
            <a:normAutofit/>
          </a:bodyPr>
          <a:lstStyle/>
          <a:p>
            <a:r>
              <a:rPr lang="en-US" b="1" dirty="0"/>
              <a:t>Rule: 6</a:t>
            </a:r>
          </a:p>
          <a:p>
            <a:r>
              <a:rPr lang="en-US" dirty="0"/>
              <a:t>Timing rules for final minute of half related to play clock &amp; game clock :</a:t>
            </a:r>
          </a:p>
          <a:p>
            <a:pPr marL="114300" indent="0">
              <a:buNone/>
            </a:pPr>
            <a:endParaRPr lang="en-US" dirty="0"/>
          </a:p>
          <a:p>
            <a:r>
              <a:rPr lang="en-US" b="1" dirty="0"/>
              <a:t>Philosophy: Timing:</a:t>
            </a:r>
          </a:p>
          <a:p>
            <a:r>
              <a:rPr lang="en-US" dirty="0"/>
              <a:t>TO precedes fouls that prevent the snap.</a:t>
            </a:r>
          </a:p>
          <a:p>
            <a:r>
              <a:rPr lang="en-US" dirty="0"/>
              <a:t>5/5 axiom for game clock.</a:t>
            </a:r>
          </a:p>
          <a:p>
            <a:r>
              <a:rPr lang="en-US" dirty="0"/>
              <a:t>Dead ball clock changes.</a:t>
            </a:r>
          </a:p>
          <a:p>
            <a:r>
              <a:rPr lang="en-US" dirty="0"/>
              <a:t> </a:t>
            </a:r>
          </a:p>
          <a:p>
            <a:endParaRPr lang="en-US" dirty="0"/>
          </a:p>
          <a:p>
            <a:endParaRPr lang="en-US" dirty="0"/>
          </a:p>
        </p:txBody>
      </p:sp>
    </p:spTree>
    <p:extLst>
      <p:ext uri="{BB962C8B-B14F-4D97-AF65-F5344CB8AC3E}">
        <p14:creationId xmlns:p14="http://schemas.microsoft.com/office/powerpoint/2010/main" val="1839048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PLAY CLOCK SUMMARY</a:t>
            </a:r>
          </a:p>
        </p:txBody>
      </p:sp>
      <p:sp>
        <p:nvSpPr>
          <p:cNvPr id="3" name="Content Placeholder 2"/>
          <p:cNvSpPr>
            <a:spLocks noGrp="1"/>
          </p:cNvSpPr>
          <p:nvPr>
            <p:ph idx="1"/>
          </p:nvPr>
        </p:nvSpPr>
        <p:spPr>
          <a:xfrm>
            <a:off x="228600" y="1295400"/>
            <a:ext cx="7848600" cy="5105400"/>
          </a:xfrm>
        </p:spPr>
        <p:txBody>
          <a:bodyPr>
            <a:normAutofit/>
          </a:bodyPr>
          <a:lstStyle/>
          <a:p>
            <a:r>
              <a:rPr lang="en-US" dirty="0"/>
              <a:t>Mechanics: Game &amp; Play clock Timing Mechanics. Review signals for communication when 25 play clock should be reset or not used.</a:t>
            </a:r>
          </a:p>
          <a:p>
            <a:r>
              <a:rPr lang="en-US" dirty="0"/>
              <a:t>B has primary play clock but R must also be aware. B raise one arm straight up for 5 seconds left, provide visible countdown of each remaining second by moving arm from chest to extended position to side/slightly above shoulder each second. One arm’s palm pumping up for resetting play clock.</a:t>
            </a:r>
          </a:p>
          <a:p>
            <a:r>
              <a:rPr lang="en-US" dirty="0"/>
              <a:t>Have a special signal to communicate with R on when you would like them to hold off on the RFP when coming close to the end of a quarter.</a:t>
            </a:r>
          </a:p>
          <a:p>
            <a:r>
              <a:rPr lang="en-US" dirty="0"/>
              <a:t>TO’s: B will time, B’s hand straight up for 30 seconds, B will signal H &amp; L w/ 15 seconds remaining (BOTH W/ FUNNY WHISTLE). Point @ R when 0 seconds. </a:t>
            </a:r>
          </a:p>
          <a:p>
            <a:endParaRPr lang="en-US" dirty="0"/>
          </a:p>
          <a:p>
            <a:endParaRPr lang="en-US" dirty="0"/>
          </a:p>
          <a:p>
            <a:endParaRPr lang="en-US" dirty="0"/>
          </a:p>
        </p:txBody>
      </p:sp>
    </p:spTree>
    <p:extLst>
      <p:ext uri="{BB962C8B-B14F-4D97-AF65-F5344CB8AC3E}">
        <p14:creationId xmlns:p14="http://schemas.microsoft.com/office/powerpoint/2010/main" val="37699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a:t>Communication</a:t>
            </a:r>
            <a:r>
              <a:rPr lang="en-US" sz="2800" dirty="0"/>
              <a:t> </a:t>
            </a:r>
          </a:p>
        </p:txBody>
      </p:sp>
      <p:sp>
        <p:nvSpPr>
          <p:cNvPr id="3" name="Content Placeholder 2"/>
          <p:cNvSpPr>
            <a:spLocks noGrp="1"/>
          </p:cNvSpPr>
          <p:nvPr>
            <p:ph idx="1"/>
          </p:nvPr>
        </p:nvSpPr>
        <p:spPr/>
        <p:txBody>
          <a:bodyPr>
            <a:noAutofit/>
          </a:bodyPr>
          <a:lstStyle/>
          <a:p>
            <a:r>
              <a:rPr lang="en-US" sz="2800" dirty="0"/>
              <a:t>Communicate with the crew</a:t>
            </a:r>
          </a:p>
          <a:p>
            <a:r>
              <a:rPr lang="en-US" sz="2800" dirty="0"/>
              <a:t>Be the go between for members of the crew</a:t>
            </a:r>
          </a:p>
          <a:p>
            <a:r>
              <a:rPr lang="en-US" sz="2800" dirty="0"/>
              <a:t>Be the go between for the flank officials</a:t>
            </a:r>
          </a:p>
          <a:p>
            <a:r>
              <a:rPr lang="en-US" sz="2800" dirty="0"/>
              <a:t>Be the Referee’s back up system</a:t>
            </a:r>
          </a:p>
          <a:p>
            <a:r>
              <a:rPr lang="en-US" sz="2800" dirty="0"/>
              <a:t>Always have something to do</a:t>
            </a:r>
          </a:p>
          <a:p>
            <a:r>
              <a:rPr lang="en-US" sz="2800" dirty="0"/>
              <a:t>Help the R facilitate the game</a:t>
            </a:r>
          </a:p>
          <a:p>
            <a:r>
              <a:rPr lang="en-US" sz="2800" dirty="0"/>
              <a:t>Not the “rocking chair” position</a:t>
            </a:r>
          </a:p>
          <a:p>
            <a:r>
              <a:rPr lang="en-US" sz="2800" dirty="0"/>
              <a:t>Help R with multiple numbers penalty</a:t>
            </a:r>
          </a:p>
          <a:p>
            <a:r>
              <a:rPr lang="en-US" sz="2800" dirty="0"/>
              <a:t>Keep the crew on time with KO’s, TO’s, </a:t>
            </a:r>
            <a:r>
              <a:rPr lang="en-US" sz="2800" dirty="0" err="1"/>
              <a:t>etc</a:t>
            </a:r>
            <a:endParaRPr lang="en-US" sz="2800" dirty="0"/>
          </a:p>
        </p:txBody>
      </p:sp>
    </p:spTree>
    <p:extLst>
      <p:ext uri="{BB962C8B-B14F-4D97-AF65-F5344CB8AC3E}">
        <p14:creationId xmlns:p14="http://schemas.microsoft.com/office/powerpoint/2010/main" val="3669347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a:t>Communication</a:t>
            </a:r>
            <a:r>
              <a:rPr lang="en-US" sz="2800" dirty="0"/>
              <a:t> </a:t>
            </a:r>
          </a:p>
        </p:txBody>
      </p:sp>
      <p:sp>
        <p:nvSpPr>
          <p:cNvPr id="3" name="Content Placeholder 2"/>
          <p:cNvSpPr>
            <a:spLocks noGrp="1"/>
          </p:cNvSpPr>
          <p:nvPr>
            <p:ph idx="1"/>
          </p:nvPr>
        </p:nvSpPr>
        <p:spPr/>
        <p:txBody>
          <a:bodyPr>
            <a:noAutofit/>
          </a:bodyPr>
          <a:lstStyle/>
          <a:p>
            <a:pPr marL="114300" indent="0">
              <a:buNone/>
            </a:pPr>
            <a:r>
              <a:rPr lang="en-US" sz="2800" b="1" dirty="0"/>
              <a:t>Penalty Enforcement</a:t>
            </a:r>
          </a:p>
          <a:p>
            <a:pPr marL="114300" indent="0">
              <a:buNone/>
            </a:pPr>
            <a:endParaRPr lang="en-US" sz="1400" b="1" dirty="0"/>
          </a:p>
          <a:p>
            <a:r>
              <a:rPr lang="en-US" dirty="0"/>
              <a:t>Cover flags, go to spot of foul (make sure the flag is in the appropriate spot), drop your flag and hand covering official their flag back so they can improve their transitioning</a:t>
            </a:r>
          </a:p>
          <a:p>
            <a:endParaRPr lang="en-US" dirty="0"/>
          </a:p>
          <a:p>
            <a:r>
              <a:rPr lang="en-US" dirty="0"/>
              <a:t>Communicate with players (kicker, punt returner, tacklers, linemen, players going out of bounds)</a:t>
            </a:r>
          </a:p>
        </p:txBody>
      </p:sp>
    </p:spTree>
    <p:extLst>
      <p:ext uri="{BB962C8B-B14F-4D97-AF65-F5344CB8AC3E}">
        <p14:creationId xmlns:p14="http://schemas.microsoft.com/office/powerpoint/2010/main" val="2883598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620000" cy="1143000"/>
          </a:xfrm>
        </p:spPr>
        <p:txBody>
          <a:bodyPr/>
          <a:lstStyle/>
          <a:p>
            <a:pPr algn="ctr"/>
            <a:r>
              <a:rPr lang="en-US" b="1" dirty="0"/>
              <a:t>Confidence in officiating</a:t>
            </a:r>
          </a:p>
        </p:txBody>
      </p:sp>
      <p:sp>
        <p:nvSpPr>
          <p:cNvPr id="3" name="Content Placeholder 2"/>
          <p:cNvSpPr>
            <a:spLocks noGrp="1"/>
          </p:cNvSpPr>
          <p:nvPr>
            <p:ph idx="1"/>
          </p:nvPr>
        </p:nvSpPr>
        <p:spPr/>
        <p:txBody>
          <a:bodyPr>
            <a:normAutofit/>
          </a:bodyPr>
          <a:lstStyle/>
          <a:p>
            <a:r>
              <a:rPr lang="en-US" dirty="0"/>
              <a:t>BE GOOD ON THE FIELD!  </a:t>
            </a:r>
          </a:p>
          <a:p>
            <a:r>
              <a:rPr lang="en-US" dirty="0"/>
              <a:t>Goals / Expectations :</a:t>
            </a:r>
          </a:p>
          <a:p>
            <a:r>
              <a:rPr lang="en-US" dirty="0"/>
              <a:t>Observers; “It was an easy game.” – No Such Thing! </a:t>
            </a:r>
          </a:p>
          <a:p>
            <a:r>
              <a:rPr lang="en-US" dirty="0"/>
              <a:t>We make games run smoothly through our efforts.  </a:t>
            </a:r>
          </a:p>
          <a:p>
            <a:r>
              <a:rPr lang="en-US" dirty="0"/>
              <a:t>A well officiated game always takes HARD WORK! </a:t>
            </a:r>
          </a:p>
          <a:p>
            <a:r>
              <a:rPr lang="en-US" dirty="0"/>
              <a:t>Don’t let one poor call / missed call ruin a good game / season / career . . . NEVER LET UP! </a:t>
            </a:r>
          </a:p>
          <a:p>
            <a:r>
              <a:rPr lang="en-US" dirty="0"/>
              <a:t> Focus &amp; Concentration from the full game + OT’s / One play at a time. </a:t>
            </a:r>
          </a:p>
          <a:p>
            <a:r>
              <a:rPr lang="en-US" dirty="0"/>
              <a:t>Keep your head in the game! </a:t>
            </a:r>
          </a:p>
          <a:p>
            <a:r>
              <a:rPr lang="en-US" dirty="0"/>
              <a:t>“You’re only as good as your next call.” – Jim Tunney  (NFL Referee – 31 years – 3 Super Bowls) </a:t>
            </a:r>
          </a:p>
          <a:p>
            <a:endParaRPr lang="en-US" dirty="0"/>
          </a:p>
        </p:txBody>
      </p:sp>
    </p:spTree>
    <p:extLst>
      <p:ext uri="{BB962C8B-B14F-4D97-AF65-F5344CB8AC3E}">
        <p14:creationId xmlns:p14="http://schemas.microsoft.com/office/powerpoint/2010/main" val="1172334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pPr algn="ctr"/>
            <a:r>
              <a:rPr lang="en-US" b="1" dirty="0"/>
              <a:t>Confidence in officiating</a:t>
            </a:r>
          </a:p>
        </p:txBody>
      </p:sp>
      <p:sp>
        <p:nvSpPr>
          <p:cNvPr id="3" name="Content Placeholder 2"/>
          <p:cNvSpPr>
            <a:spLocks noGrp="1"/>
          </p:cNvSpPr>
          <p:nvPr>
            <p:ph idx="1"/>
          </p:nvPr>
        </p:nvSpPr>
        <p:spPr>
          <a:xfrm>
            <a:off x="381000" y="1028700"/>
            <a:ext cx="7620000" cy="4800600"/>
          </a:xfrm>
        </p:spPr>
        <p:txBody>
          <a:bodyPr>
            <a:normAutofit/>
          </a:bodyPr>
          <a:lstStyle/>
          <a:p>
            <a:r>
              <a:rPr lang="en-US" dirty="0"/>
              <a:t>Whistle Control (Play kills itself – Slow Whistle) – See leather (Don’t know – Don’t Blow)</a:t>
            </a:r>
          </a:p>
          <a:p>
            <a:r>
              <a:rPr lang="en-US" dirty="0"/>
              <a:t>BE A GREAT DEAD BALL OFFICIAL (Make your presence felt / Close when necessary) </a:t>
            </a:r>
          </a:p>
          <a:p>
            <a:r>
              <a:rPr lang="en-US" dirty="0"/>
              <a:t>Ball mechanics: Keep the ball off the ground.  Be an athlete.  Throw Strikes / Play Catch. </a:t>
            </a:r>
          </a:p>
          <a:p>
            <a:r>
              <a:rPr lang="en-US" dirty="0"/>
              <a:t>The ball is a secondary responsibility to BEING A GREAT DEAD BALL OFFICIAL! </a:t>
            </a:r>
          </a:p>
          <a:p>
            <a:r>
              <a:rPr lang="en-US" dirty="0"/>
              <a:t>Don’t be in a hurry. Let the play end . . . Finish the play (Colors Separate) . . . Then – get the ball back in play!  </a:t>
            </a:r>
          </a:p>
        </p:txBody>
      </p:sp>
    </p:spTree>
    <p:extLst>
      <p:ext uri="{BB962C8B-B14F-4D97-AF65-F5344CB8AC3E}">
        <p14:creationId xmlns:p14="http://schemas.microsoft.com/office/powerpoint/2010/main" val="4077089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539" y="114300"/>
            <a:ext cx="7620000" cy="1143000"/>
          </a:xfrm>
        </p:spPr>
        <p:txBody>
          <a:bodyPr/>
          <a:lstStyle/>
          <a:p>
            <a:pPr algn="ctr"/>
            <a:r>
              <a:rPr lang="en-US" b="1" dirty="0"/>
              <a:t>Confidence in officiating</a:t>
            </a:r>
          </a:p>
        </p:txBody>
      </p:sp>
      <p:sp>
        <p:nvSpPr>
          <p:cNvPr id="3" name="Content Placeholder 2"/>
          <p:cNvSpPr>
            <a:spLocks noGrp="1"/>
          </p:cNvSpPr>
          <p:nvPr>
            <p:ph idx="1"/>
          </p:nvPr>
        </p:nvSpPr>
        <p:spPr>
          <a:xfrm>
            <a:off x="116633" y="1371600"/>
            <a:ext cx="7924800" cy="4800600"/>
          </a:xfrm>
        </p:spPr>
        <p:txBody>
          <a:bodyPr>
            <a:normAutofit lnSpcReduction="10000"/>
          </a:bodyPr>
          <a:lstStyle/>
          <a:p>
            <a:r>
              <a:rPr lang="en-US" dirty="0"/>
              <a:t>The 5 “C’s” – The keys to working a successful game CONCENTRATION – COMMUNICATION – COOPERATION – COMMON SENSE – CONSISTENCY </a:t>
            </a:r>
          </a:p>
          <a:p>
            <a:pPr marL="114300" indent="0">
              <a:buNone/>
            </a:pPr>
            <a:endParaRPr lang="en-US" sz="1000" dirty="0"/>
          </a:p>
          <a:p>
            <a:pPr marL="114300" indent="0" algn="just">
              <a:buNone/>
            </a:pPr>
            <a:r>
              <a:rPr lang="en-US" dirty="0"/>
              <a:t>“The officials did what was necessary for the game to be played safely and by the rules.  Nothing the officials did had a negative effect on the outcome of the game.  They let the players – play.  They let the coaches – coach.  All the calls were there.  They were called fairly and consistently. The game was decided by the players on the field.”   When you leave the field and look in the mirror – YOU must feel good about Your Efforts – You’ll know if you did.  "I firmly believe that any person's finest hour, the greatest fulfillment of all that you hold dear, is the moment when you have worked your heart out in a good cause and you end up exhausted on the field of battle – victorious." </a:t>
            </a:r>
          </a:p>
          <a:p>
            <a:endParaRPr lang="en-US" dirty="0"/>
          </a:p>
        </p:txBody>
      </p:sp>
    </p:spTree>
    <p:extLst>
      <p:ext uri="{BB962C8B-B14F-4D97-AF65-F5344CB8AC3E}">
        <p14:creationId xmlns:p14="http://schemas.microsoft.com/office/powerpoint/2010/main" val="2570868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
            <a:ext cx="7620000" cy="1143000"/>
          </a:xfrm>
        </p:spPr>
        <p:txBody>
          <a:bodyPr/>
          <a:lstStyle/>
          <a:p>
            <a:pPr algn="ctr"/>
            <a:r>
              <a:rPr lang="en-US" sz="3200" b="1" dirty="0"/>
              <a:t>PRE-GAME</a:t>
            </a:r>
            <a:r>
              <a:rPr lang="en-US" sz="2000" b="1" dirty="0"/>
              <a:t>  – POINTS OF EMPHASIS BACK JUDGE CHECKLIST </a:t>
            </a:r>
          </a:p>
        </p:txBody>
      </p:sp>
      <p:sp>
        <p:nvSpPr>
          <p:cNvPr id="3" name="Content Placeholder 2"/>
          <p:cNvSpPr>
            <a:spLocks noGrp="1"/>
          </p:cNvSpPr>
          <p:nvPr>
            <p:ph idx="1"/>
          </p:nvPr>
        </p:nvSpPr>
        <p:spPr>
          <a:xfrm>
            <a:off x="457200" y="1066800"/>
            <a:ext cx="7620000" cy="5334000"/>
          </a:xfrm>
        </p:spPr>
        <p:txBody>
          <a:bodyPr>
            <a:noAutofit/>
          </a:bodyPr>
          <a:lstStyle/>
          <a:p>
            <a:r>
              <a:rPr lang="en-US" sz="2000" dirty="0"/>
              <a:t>BJ/LJ  Counting Defense           Signals (11 – 10 – 12)          </a:t>
            </a:r>
          </a:p>
          <a:p>
            <a:r>
              <a:rPr lang="en-US" sz="2000" dirty="0"/>
              <a:t>Normal situations – scrimmage plays (break huddle)     No Huddle          </a:t>
            </a:r>
          </a:p>
          <a:p>
            <a:r>
              <a:rPr lang="en-US" sz="2000" dirty="0"/>
              <a:t>Scrimmage Kick plays          Hurry Up Offense / 2 Minute Offense          </a:t>
            </a:r>
          </a:p>
          <a:p>
            <a:r>
              <a:rPr lang="en-US" sz="2000" dirty="0"/>
              <a:t>Kickoffs: Kickers vs Receivers</a:t>
            </a:r>
          </a:p>
          <a:p>
            <a:r>
              <a:rPr lang="en-US" sz="2000" dirty="0"/>
              <a:t>Plays dead outside the numbers / Plays Out of Bounds           </a:t>
            </a:r>
          </a:p>
          <a:p>
            <a:r>
              <a:rPr lang="en-US" sz="2000" dirty="0"/>
              <a:t>Goal line mechanics          </a:t>
            </a:r>
          </a:p>
          <a:p>
            <a:r>
              <a:rPr lang="en-US" sz="2000" dirty="0"/>
              <a:t>End zone catches – (Boxing the play in– Official facing ball / Catch)          </a:t>
            </a:r>
          </a:p>
          <a:p>
            <a:r>
              <a:rPr lang="en-US" sz="2000" dirty="0"/>
              <a:t>Ball Mechanics – COP / Incompletes / Plays Outside the Numbers / Plays OB  </a:t>
            </a:r>
          </a:p>
          <a:p>
            <a:r>
              <a:rPr lang="en-US" sz="2000" dirty="0"/>
              <a:t>DON’T GET BEAT DEEP – Fade cautiously at the Snap / Read &amp; React </a:t>
            </a:r>
          </a:p>
          <a:p>
            <a:r>
              <a:rPr lang="en-US" sz="2000" dirty="0"/>
              <a:t>Dead Ball Officiating </a:t>
            </a:r>
          </a:p>
        </p:txBody>
      </p:sp>
    </p:spTree>
    <p:extLst>
      <p:ext uri="{BB962C8B-B14F-4D97-AF65-F5344CB8AC3E}">
        <p14:creationId xmlns:p14="http://schemas.microsoft.com/office/powerpoint/2010/main" val="11480665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2219</TotalTime>
  <Words>1980</Words>
  <Application>Microsoft Office PowerPoint</Application>
  <PresentationFormat>On-screen Show (4:3)</PresentationFormat>
  <Paragraphs>212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Cambria</vt:lpstr>
      <vt:lpstr>Adjacency</vt:lpstr>
      <vt:lpstr>SDCFOA Back Judge Clinic By John Downing (7-28-21) </vt:lpstr>
      <vt:lpstr>Pre Game Check List</vt:lpstr>
      <vt:lpstr>PLAY CLOCK SUMMARY</vt:lpstr>
      <vt:lpstr>Communication </vt:lpstr>
      <vt:lpstr>Communication </vt:lpstr>
      <vt:lpstr>Confidence in officiating</vt:lpstr>
      <vt:lpstr>Confidence in officiating</vt:lpstr>
      <vt:lpstr>Confidence in officiating</vt:lpstr>
      <vt:lpstr>PRE-GAME  – POINTS OF EMPHASIS BACK JUDGE CHECKLIST </vt:lpstr>
      <vt:lpstr>PRE-GAME  – POINTS OF EMPHASIS BACK JUDGE CHECKLIST </vt:lpstr>
      <vt:lpstr>BACK JUDGE  CONCENTRATION ROUTINES – KICKOFF </vt:lpstr>
      <vt:lpstr>BACK JUDGE  CONCENTRATION ROUTINES – KICKOFF </vt:lpstr>
      <vt:lpstr>BACK JUDGE  CONCENTRATION ROUTINES – KICKOFF </vt:lpstr>
      <vt:lpstr>BACK JUDGE  CONCENTRATION ROUTINES</vt:lpstr>
      <vt:lpstr>Scrimmage Play</vt:lpstr>
      <vt:lpstr>Scrimmage Play</vt:lpstr>
      <vt:lpstr>Punt Play</vt:lpstr>
      <vt:lpstr>Punt Play</vt:lpstr>
      <vt:lpstr>PAT &amp; FIELD GOAL</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 Judge</dc:title>
  <dc:creator>John D</dc:creator>
  <cp:lastModifiedBy>Steve Coover</cp:lastModifiedBy>
  <cp:revision>36</cp:revision>
  <dcterms:created xsi:type="dcterms:W3CDTF">2016-08-11T14:59:26Z</dcterms:created>
  <dcterms:modified xsi:type="dcterms:W3CDTF">2021-07-24T15:37:09Z</dcterms:modified>
</cp:coreProperties>
</file>