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38" r:id="rId2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B"/>
    <a:srgbClr val="D5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50839" autoAdjust="0"/>
  </p:normalViewPr>
  <p:slideViewPr>
    <p:cSldViewPr snapToGrid="0">
      <p:cViewPr varScale="1">
        <p:scale>
          <a:sx n="47" d="100"/>
          <a:sy n="47" d="100"/>
        </p:scale>
        <p:origin x="1928" y="36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292"/>
    </p:cViewPr>
  </p:sorterViewPr>
  <p:notesViewPr>
    <p:cSldViewPr snapToGrid="0">
      <p:cViewPr varScale="1">
        <p:scale>
          <a:sx n="83" d="100"/>
          <a:sy n="83" d="100"/>
        </p:scale>
        <p:origin x="381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5" cy="465138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38392C-5B1B-4091-92F5-0AF516E230C0}" type="datetimeFigureOut">
              <a:rPr lang="en-US"/>
              <a:pPr>
                <a:defRPr/>
              </a:pPr>
              <a:t>7/14/2023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5"/>
            <a:ext cx="3038475" cy="465138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BD201C-12E2-4DBB-9A5B-6B389EAEB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5" cy="465138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C896CC-00FF-4966-96CE-D3E3C41D982D}" type="datetimeFigureOut">
              <a:rPr lang="en-US"/>
              <a:pPr>
                <a:defRPr/>
              </a:pPr>
              <a:t>7/14/2023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416430"/>
            <a:ext cx="5607050" cy="4183063"/>
          </a:xfrm>
          <a:prstGeom prst="rect">
            <a:avLst/>
          </a:prstGeom>
        </p:spPr>
        <p:txBody>
          <a:bodyPr vert="horz" lIns="93164" tIns="46582" rIns="93164" bIns="4658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675"/>
            <a:ext cx="3038475" cy="465138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4E09B2-6408-441F-BB3F-D03E0D1A7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b="1" u="sng" dirty="0">
                <a:solidFill>
                  <a:prstClr val="black"/>
                </a:solidFill>
                <a:latin typeface="Calibri"/>
              </a:rPr>
              <a:t>Comment on Slide</a:t>
            </a:r>
            <a:r>
              <a:rPr lang="en-US" altLang="en-US" b="1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pPr defTabSz="914266" eaLnBrk="1" hangingPunct="1">
              <a:defRPr/>
            </a:pPr>
            <a:endParaRPr lang="en-US" altLang="en-US" dirty="0">
              <a:solidFill>
                <a:prstClr val="black"/>
              </a:solidFill>
              <a:latin typeface="Calibri"/>
            </a:endParaRPr>
          </a:p>
          <a:p>
            <a:pPr defTabSz="914266" eaLnBrk="1" hangingPunct="1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See comments on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4E09B2-6408-441F-BB3F-D03E0D1A73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41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dwhitfield@nfhs.or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dwhitfield@nfhs.org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dwhitfield@nfhs.org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Students.jpg"/>
          <p:cNvPicPr>
            <a:picLocks noChangeAspect="1"/>
          </p:cNvPicPr>
          <p:nvPr userDrawn="1"/>
        </p:nvPicPr>
        <p:blipFill rotWithShape="1">
          <a:blip r:embed="rId2" cstate="print"/>
          <a:srcRect t="1465" b="23846"/>
          <a:stretch/>
        </p:blipFill>
        <p:spPr bwMode="auto">
          <a:xfrm>
            <a:off x="0" y="-1"/>
            <a:ext cx="121920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2809876"/>
            <a:ext cx="12192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743200" y="4416425"/>
            <a:ext cx="9448800" cy="420688"/>
          </a:xfrm>
          <a:prstGeom prst="rect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2233084" y="4416426"/>
            <a:ext cx="508000" cy="2441575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28131" y="4646730"/>
            <a:ext cx="1830950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00205B"/>
                </a:solidFill>
                <a:latin typeface="+mn-lt"/>
                <a:cs typeface="Arial" charset="0"/>
              </a:rPr>
              <a:t>National Federation of State </a:t>
            </a:r>
          </a:p>
          <a:p>
            <a:pPr algn="ctr">
              <a:defRPr/>
            </a:pPr>
            <a:r>
              <a:rPr lang="en-US" sz="1100" dirty="0">
                <a:solidFill>
                  <a:srgbClr val="00205B"/>
                </a:solidFill>
                <a:latin typeface="+mn-lt"/>
                <a:cs typeface="Arial" charset="0"/>
              </a:rPr>
              <a:t>High School Associations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91816"/>
            <a:ext cx="11297920" cy="1241425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4600" b="1" cap="all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8B593B-5C78-4CBD-9F38-16959FD79D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95" y="5181983"/>
            <a:ext cx="1236422" cy="1444752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531C5C2-AC69-4836-970E-A21FAA107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0080" y="5034279"/>
            <a:ext cx="8829040" cy="12807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9FD08610-8810-4D2F-BE4D-6A81B357F4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80079" y="6385453"/>
            <a:ext cx="77260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/>
            <a:r>
              <a:rPr lang="en-US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Copyright© 2022 National Federation of State High School Associations. All Rights Reserved.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/>
            <a:r>
              <a:rPr lang="en-US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copyrighted 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power point</a:t>
            </a:r>
            <a:r>
              <a:rPr lang="en-US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presented by the NFHS. 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m</a:t>
            </a:r>
            <a:r>
              <a:rPr lang="en-US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aterial shall 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only </a:t>
            </a:r>
            <a:r>
              <a:rPr lang="en-US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 reproduced or distributed 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 member state associations for teaching and training purposes. Distribution to the public is prohibited </a:t>
            </a:r>
            <a:r>
              <a:rPr lang="en-US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without 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express written consent from the NFHS.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Please contact Davis Whitfield, COO at </a:t>
            </a:r>
            <a:r>
              <a:rPr lang="en-US" sz="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dwhitfield@nfhs.org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with requests.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4856" y="195004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2856" y="195004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13DC-30C4-4EB6-933B-B35831C7F715}" type="datetimeFigureOut">
              <a:rPr lang="en-US"/>
              <a:pPr>
                <a:defRPr/>
              </a:pPr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1FA01-9D33-4534-80B3-5D3504E70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Students.jpg"/>
          <p:cNvPicPr>
            <a:picLocks noChangeAspect="1"/>
          </p:cNvPicPr>
          <p:nvPr userDrawn="1"/>
        </p:nvPicPr>
        <p:blipFill rotWithShape="1">
          <a:blip r:embed="rId2" cstate="print"/>
          <a:srcRect t="1465" b="23846"/>
          <a:stretch/>
        </p:blipFill>
        <p:spPr bwMode="auto">
          <a:xfrm>
            <a:off x="0" y="-1"/>
            <a:ext cx="121920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2809876"/>
            <a:ext cx="12192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743200" y="4416425"/>
            <a:ext cx="9448800" cy="420688"/>
          </a:xfrm>
          <a:prstGeom prst="rect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2233084" y="4416426"/>
            <a:ext cx="508000" cy="2441575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28131" y="4646730"/>
            <a:ext cx="1830950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00205B"/>
                </a:solidFill>
                <a:latin typeface="+mn-lt"/>
                <a:cs typeface="Arial" charset="0"/>
              </a:rPr>
              <a:t>National Federation of State </a:t>
            </a:r>
          </a:p>
          <a:p>
            <a:pPr algn="ctr">
              <a:defRPr/>
            </a:pPr>
            <a:r>
              <a:rPr lang="en-US" sz="1100" dirty="0">
                <a:solidFill>
                  <a:srgbClr val="00205B"/>
                </a:solidFill>
                <a:latin typeface="+mn-lt"/>
                <a:cs typeface="Arial" charset="0"/>
              </a:rPr>
              <a:t>High School Associations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91816"/>
            <a:ext cx="11297920" cy="1241425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4600" b="1" cap="all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8B593B-5C78-4CBD-9F38-16959FD79D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95" y="5181983"/>
            <a:ext cx="1236422" cy="1444752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1690102E-0812-409A-980D-CA0EAEA5F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0080" y="5034279"/>
            <a:ext cx="8829040" cy="12807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62950CF6-523C-4B70-A322-E32A7CB68A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80079" y="6385453"/>
            <a:ext cx="77260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/>
            <a:r>
              <a:rPr lang="en-US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Copyright© 2022 National Federation of State High School Associations. All Rights Reserved.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/>
            <a:r>
              <a:rPr lang="en-US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copyrighted 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power point</a:t>
            </a:r>
            <a:r>
              <a:rPr lang="en-US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presented by the NFHS. 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m</a:t>
            </a:r>
            <a:r>
              <a:rPr lang="en-US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aterial shall 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only </a:t>
            </a:r>
            <a:r>
              <a:rPr lang="en-US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 reproduced or distributed 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 member state associations for teaching and training purposes. Distribution to the public is prohibited </a:t>
            </a:r>
            <a:r>
              <a:rPr lang="en-US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without 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express written consent from the NFHS.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Please contact Davis Whitfield, COO at </a:t>
            </a:r>
            <a:r>
              <a:rPr lang="en-US" sz="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dwhitfield@nfhs.org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with requests.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port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C2BFAE4-0B29-59FC-DF17-CA3161766F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74"/>
            <a:ext cx="12192000" cy="440851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809876"/>
            <a:ext cx="12192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743200" y="4416425"/>
            <a:ext cx="9448800" cy="42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2233084" y="4416426"/>
            <a:ext cx="508000" cy="2441575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91816"/>
            <a:ext cx="11297920" cy="1241425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4600" b="1" cap="all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E7DAFF-18A1-43A8-B015-E70E6D39270B}"/>
              </a:ext>
            </a:extLst>
          </p:cNvPr>
          <p:cNvSpPr txBox="1"/>
          <p:nvPr userDrawn="1"/>
        </p:nvSpPr>
        <p:spPr>
          <a:xfrm>
            <a:off x="428131" y="4646730"/>
            <a:ext cx="1830950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00205B"/>
                </a:solidFill>
                <a:latin typeface="+mn-lt"/>
                <a:cs typeface="Arial" charset="0"/>
              </a:rPr>
              <a:t>National Federation of State </a:t>
            </a:r>
          </a:p>
          <a:p>
            <a:pPr algn="ctr">
              <a:defRPr/>
            </a:pPr>
            <a:r>
              <a:rPr lang="en-US" sz="1100" dirty="0">
                <a:solidFill>
                  <a:srgbClr val="00205B"/>
                </a:solidFill>
                <a:latin typeface="+mn-lt"/>
                <a:cs typeface="Arial" charset="0"/>
              </a:rPr>
              <a:t>High School Associations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02AFB9-59C9-4F67-8129-CA6A6EFF25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95" y="5181983"/>
            <a:ext cx="1236422" cy="1444752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F95F413F-1EE0-4145-ABE8-78184613D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0080" y="5034279"/>
            <a:ext cx="8829040" cy="12807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CC41C330-06A2-431A-AB80-3B8FB62C19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80079" y="6385453"/>
            <a:ext cx="77260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/>
            <a:r>
              <a:rPr lang="en-US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Copyright© 2023 National Federation of State High School Associations. All Rights Reserved.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/>
            <a:r>
              <a:rPr lang="en-US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copyrighted 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power point</a:t>
            </a:r>
            <a:r>
              <a:rPr lang="en-US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presented by the NFHS. 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m</a:t>
            </a:r>
            <a:r>
              <a:rPr lang="en-US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aterial shall 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only </a:t>
            </a:r>
            <a:r>
              <a:rPr lang="en-US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 reproduced or distributed 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 member state associations for teaching and training purposes. Distribution to the public is prohibited </a:t>
            </a:r>
            <a:r>
              <a:rPr lang="en-US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without 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express written consent from the NFHS.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Please contact Davis Whitfield, COO at </a:t>
            </a:r>
            <a:r>
              <a:rPr lang="en-US" sz="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dwhitfield@nfhs.org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with requests.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D58DB-0473-49E7-8FCF-E3C60A592785}" type="datetimeFigureOut">
              <a:rPr lang="en-US"/>
              <a:pPr>
                <a:defRPr/>
              </a:pPr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C6EB7-24C7-4ADB-A469-6D576C7B84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oints of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80533" y="49213"/>
            <a:ext cx="402166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Points of Emphasis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574E5-FD7F-4BE5-A52F-7CC3448DC73D}" type="datetimeFigureOut">
              <a:rPr lang="en-US"/>
              <a:pPr>
                <a:defRPr/>
              </a:pPr>
              <a:t>7/14/2023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5D8C-5BF0-4062-847A-4E374A8FC2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le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80533" y="49213"/>
            <a:ext cx="402166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Rule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17758-ACCC-4E26-AC66-857E65430FDE}" type="datetimeFigureOut">
              <a:rPr lang="en-US"/>
              <a:pPr>
                <a:defRPr/>
              </a:pPr>
              <a:t>7/14/2023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A71D9-E60A-4956-946F-F01E7608B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Editorial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80533" y="49213"/>
            <a:ext cx="402166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Editorial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14A39-A647-43F0-BD87-446DC46F0454}" type="datetimeFigureOut">
              <a:rPr lang="en-US"/>
              <a:pPr>
                <a:defRPr/>
              </a:pPr>
              <a:t>7/14/2023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D8F9-E0FA-433A-A2CD-F6F13C2907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Manual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80533" y="49213"/>
            <a:ext cx="402166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Manual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CA03E-429E-4287-B460-5A3D2507CEB5}" type="datetimeFigureOut">
              <a:rPr lang="en-US"/>
              <a:pPr>
                <a:defRPr/>
              </a:pPr>
              <a:t>7/14/2023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0F9E-214F-4EC5-88BA-BF682F9F16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Rules Rem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80533" y="49213"/>
            <a:ext cx="402166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Rules Reminder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596BE-6D36-4222-847D-ED1890045996}" type="datetimeFigureOut">
              <a:rPr lang="en-US"/>
              <a:pPr>
                <a:defRPr/>
              </a:pPr>
              <a:t>7/14/2023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FA9DB-E291-4943-BA24-3492DBA589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17824FF-7021-3FA6-BA8B-D4303D5E36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74"/>
            <a:ext cx="12192000" cy="440851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4413250"/>
            <a:ext cx="12192000" cy="2452688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2809876"/>
            <a:ext cx="12192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886854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494E476-94BE-4249-BA58-F863CF9C2C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929" y="4858995"/>
            <a:ext cx="1260753" cy="14721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0800000">
            <a:off x="364067" y="412750"/>
            <a:ext cx="508000" cy="6445250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940985" y="525463"/>
            <a:ext cx="10026649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0985" y="1989139"/>
            <a:ext cx="10026649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6819" y="6516688"/>
            <a:ext cx="28448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095B79-01CE-4ED0-989F-2DE6BB02611A}" type="datetimeFigureOut">
              <a:rPr lang="en-US"/>
              <a:pPr>
                <a:defRPr/>
              </a:pPr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7018" y="6524624"/>
            <a:ext cx="1991783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www.nfhs.org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900" y="6516688"/>
            <a:ext cx="1388533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EB5F1B-DC25-41F9-B0A8-DDD82FCDFB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4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185" y="0"/>
            <a:ext cx="4023783" cy="420688"/>
          </a:xfrm>
          <a:prstGeom prst="rect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184" y="1874838"/>
            <a:ext cx="11317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4184" y="6524625"/>
            <a:ext cx="11317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6" name="Group 21"/>
          <p:cNvGrpSpPr>
            <a:grpSpLocks/>
          </p:cNvGrpSpPr>
          <p:nvPr/>
        </p:nvGrpSpPr>
        <p:grpSpPr bwMode="auto">
          <a:xfrm>
            <a:off x="670984" y="855664"/>
            <a:ext cx="1132416" cy="650875"/>
            <a:chOff x="502921" y="856420"/>
            <a:chExt cx="850391" cy="649605"/>
          </a:xfrm>
          <a:solidFill>
            <a:srgbClr val="00205B"/>
          </a:solidFill>
        </p:grpSpPr>
        <p:sp>
          <p:nvSpPr>
            <p:cNvPr id="19" name="Freeform 18"/>
            <p:cNvSpPr/>
            <p:nvPr userDrawn="1"/>
          </p:nvSpPr>
          <p:spPr>
            <a:xfrm>
              <a:off x="504510" y="1376104"/>
              <a:ext cx="149415" cy="129921"/>
            </a:xfrm>
            <a:custGeom>
              <a:avLst/>
              <a:gdLst>
                <a:gd name="connsiteX0" fmla="*/ 0 w 148590"/>
                <a:gd name="connsiteY0" fmla="*/ 0 h 129540"/>
                <a:gd name="connsiteX1" fmla="*/ 148590 w 148590"/>
                <a:gd name="connsiteY1" fmla="*/ 0 h 129540"/>
                <a:gd name="connsiteX2" fmla="*/ 148590 w 148590"/>
                <a:gd name="connsiteY2" fmla="*/ 129540 h 129540"/>
                <a:gd name="connsiteX3" fmla="*/ 0 w 148590"/>
                <a:gd name="connsiteY3" fmla="*/ 0 h 12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90" h="129540">
                  <a:moveTo>
                    <a:pt x="0" y="0"/>
                  </a:moveTo>
                  <a:lnTo>
                    <a:pt x="148590" y="0"/>
                  </a:lnTo>
                  <a:lnTo>
                    <a:pt x="148590" y="1295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>
              <a:off x="502921" y="856420"/>
              <a:ext cx="850391" cy="521268"/>
            </a:xfrm>
            <a:custGeom>
              <a:avLst/>
              <a:gdLst>
                <a:gd name="connsiteX0" fmla="*/ 1905 w 942975"/>
                <a:gd name="connsiteY0" fmla="*/ 0 h 521970"/>
                <a:gd name="connsiteX1" fmla="*/ 0 w 942975"/>
                <a:gd name="connsiteY1" fmla="*/ 520065 h 521970"/>
                <a:gd name="connsiteX2" fmla="*/ 775335 w 942975"/>
                <a:gd name="connsiteY2" fmla="*/ 521970 h 521970"/>
                <a:gd name="connsiteX3" fmla="*/ 942975 w 942975"/>
                <a:gd name="connsiteY3" fmla="*/ 222885 h 521970"/>
                <a:gd name="connsiteX4" fmla="*/ 775335 w 942975"/>
                <a:gd name="connsiteY4" fmla="*/ 1905 h 521970"/>
                <a:gd name="connsiteX5" fmla="*/ 1905 w 942975"/>
                <a:gd name="connsiteY5" fmla="*/ 0 h 521970"/>
                <a:gd name="connsiteX0" fmla="*/ 1905 w 946785"/>
                <a:gd name="connsiteY0" fmla="*/ 0 h 521970"/>
                <a:gd name="connsiteX1" fmla="*/ 0 w 946785"/>
                <a:gd name="connsiteY1" fmla="*/ 520065 h 521970"/>
                <a:gd name="connsiteX2" fmla="*/ 775335 w 946785"/>
                <a:gd name="connsiteY2" fmla="*/ 521970 h 521970"/>
                <a:gd name="connsiteX3" fmla="*/ 946785 w 946785"/>
                <a:gd name="connsiteY3" fmla="*/ 260985 h 521970"/>
                <a:gd name="connsiteX4" fmla="*/ 775335 w 946785"/>
                <a:gd name="connsiteY4" fmla="*/ 1905 h 521970"/>
                <a:gd name="connsiteX5" fmla="*/ 1905 w 946785"/>
                <a:gd name="connsiteY5" fmla="*/ 0 h 521970"/>
                <a:gd name="connsiteX0" fmla="*/ 1905 w 946785"/>
                <a:gd name="connsiteY0" fmla="*/ 0 h 521970"/>
                <a:gd name="connsiteX1" fmla="*/ 0 w 946785"/>
                <a:gd name="connsiteY1" fmla="*/ 520065 h 521970"/>
                <a:gd name="connsiteX2" fmla="*/ 775335 w 946785"/>
                <a:gd name="connsiteY2" fmla="*/ 521970 h 521970"/>
                <a:gd name="connsiteX3" fmla="*/ 946785 w 946785"/>
                <a:gd name="connsiteY3" fmla="*/ 241935 h 521970"/>
                <a:gd name="connsiteX4" fmla="*/ 775335 w 946785"/>
                <a:gd name="connsiteY4" fmla="*/ 1905 h 521970"/>
                <a:gd name="connsiteX5" fmla="*/ 1905 w 946785"/>
                <a:gd name="connsiteY5" fmla="*/ 0 h 521970"/>
                <a:gd name="connsiteX0" fmla="*/ 1905 w 948690"/>
                <a:gd name="connsiteY0" fmla="*/ 0 h 521970"/>
                <a:gd name="connsiteX1" fmla="*/ 0 w 948690"/>
                <a:gd name="connsiteY1" fmla="*/ 520065 h 521970"/>
                <a:gd name="connsiteX2" fmla="*/ 775335 w 948690"/>
                <a:gd name="connsiteY2" fmla="*/ 521970 h 521970"/>
                <a:gd name="connsiteX3" fmla="*/ 948690 w 948690"/>
                <a:gd name="connsiteY3" fmla="*/ 253365 h 521970"/>
                <a:gd name="connsiteX4" fmla="*/ 775335 w 948690"/>
                <a:gd name="connsiteY4" fmla="*/ 1905 h 521970"/>
                <a:gd name="connsiteX5" fmla="*/ 1905 w 948690"/>
                <a:gd name="connsiteY5" fmla="*/ 0 h 52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8690" h="521970">
                  <a:moveTo>
                    <a:pt x="1905" y="0"/>
                  </a:moveTo>
                  <a:lnTo>
                    <a:pt x="0" y="520065"/>
                  </a:lnTo>
                  <a:lnTo>
                    <a:pt x="775335" y="521970"/>
                  </a:lnTo>
                  <a:lnTo>
                    <a:pt x="948690" y="253365"/>
                  </a:lnTo>
                  <a:lnTo>
                    <a:pt x="775335" y="1905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00CB8E0-4CF4-41FC-9556-38B3AC65E3A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3" y="5748319"/>
            <a:ext cx="813848" cy="9509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89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35" r:id="rId12"/>
  </p:sldLayoutIdLst>
  <p:hf sldNum="0" hdr="0" dt="0"/>
  <p:txStyles>
    <p:titleStyle>
      <a:lvl1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 kern="1200" cap="all">
          <a:solidFill>
            <a:srgbClr val="00205B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6A2194-32E8-4B4A-B9D2-3360CBE28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www.nfhs.org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F95FB8B-CCFA-41EB-B72D-EA212CE19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985" y="525463"/>
            <a:ext cx="10026649" cy="1204912"/>
          </a:xfrm>
        </p:spPr>
        <p:txBody>
          <a:bodyPr/>
          <a:lstStyle/>
          <a:p>
            <a:r>
              <a:rPr lang="en-US" dirty="0"/>
              <a:t>Rule 10-4-5</a:t>
            </a:r>
            <a:r>
              <a:rPr lang="en-US" cap="none" dirty="0"/>
              <a:t>e</a:t>
            </a:r>
            <a:br>
              <a:rPr lang="en-US" dirty="0"/>
            </a:b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basic spot for running play penalty enforcement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964A8F-10DB-4E2A-BCC1-B459117CA5D8}"/>
              </a:ext>
            </a:extLst>
          </p:cNvPr>
          <p:cNvSpPr txBox="1">
            <a:spLocks/>
          </p:cNvSpPr>
          <p:nvPr/>
        </p:nvSpPr>
        <p:spPr bwMode="auto">
          <a:xfrm>
            <a:off x="1366888" y="5618376"/>
            <a:ext cx="10825112" cy="110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The enforcement spot is the end of the run, or related run, for a foul by A that occurs beyond the line of scrimmage during a running play as defined in 10-3-2 when the run or related run ends beyond the line of scrimmage and the foul occurs in advance of the end of the run or related run.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 descr="Table&#10;&#10;Description automatically generated with low confidence">
            <a:extLst>
              <a:ext uri="{FF2B5EF4-FFF2-40B4-BE49-F238E27FC236}">
                <a16:creationId xmlns:a16="http://schemas.microsoft.com/office/drawing/2014/main" id="{9B379F1A-9147-3D52-CBE5-317B9225D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106" y="1921797"/>
            <a:ext cx="5847985" cy="369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01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FHS Brand">
      <a:dk1>
        <a:srgbClr val="414B56"/>
      </a:dk1>
      <a:lt1>
        <a:sysClr val="window" lastClr="FFFFFF"/>
      </a:lt1>
      <a:dk2>
        <a:srgbClr val="1F497D"/>
      </a:dk2>
      <a:lt2>
        <a:srgbClr val="D8D8D8"/>
      </a:lt2>
      <a:accent1>
        <a:srgbClr val="FFCE00"/>
      </a:accent1>
      <a:accent2>
        <a:srgbClr val="D21034"/>
      </a:accent2>
      <a:accent3>
        <a:srgbClr val="003798"/>
      </a:accent3>
      <a:accent4>
        <a:srgbClr val="E96B10"/>
      </a:accent4>
      <a:accent5>
        <a:srgbClr val="581963"/>
      </a:accent5>
      <a:accent6>
        <a:srgbClr val="006A4E"/>
      </a:accent6>
      <a:hlink>
        <a:srgbClr val="414B56"/>
      </a:hlink>
      <a:folHlink>
        <a:srgbClr val="0037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FHS Company PowerPoint_2019_Wide Format" id="{07CB1438-9295-4A0D-ADAE-D4D7F1D43FF8}" vid="{CDBA28B3-BD56-47B2-8EF0-6C21F93611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2700</TotalTime>
  <Words>87</Words>
  <Application>Microsoft Office PowerPoint</Application>
  <PresentationFormat>Widescreen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Courier New</vt:lpstr>
      <vt:lpstr>Wingdings</vt:lpstr>
      <vt:lpstr>Office Theme</vt:lpstr>
      <vt:lpstr>Rule 10-4-5e basic spot for running play penalty enforcement</vt:lpstr>
    </vt:vector>
  </TitlesOfParts>
  <Company>NFHS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federation of state high school associations</dc:title>
  <dc:creator>Ross Bray</dc:creator>
  <cp:lastModifiedBy>Steve Coover</cp:lastModifiedBy>
  <cp:revision>438</cp:revision>
  <cp:lastPrinted>2023-05-22T19:16:49Z</cp:lastPrinted>
  <dcterms:created xsi:type="dcterms:W3CDTF">2020-02-12T19:35:51Z</dcterms:created>
  <dcterms:modified xsi:type="dcterms:W3CDTF">2023-07-14T15:29:58Z</dcterms:modified>
</cp:coreProperties>
</file>