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sldIdLst>
    <p:sldId id="261" r:id="rId2"/>
    <p:sldId id="257" r:id="rId3"/>
    <p:sldId id="258" r:id="rId4"/>
    <p:sldId id="259" r:id="rId5"/>
    <p:sldId id="260" r:id="rId6"/>
    <p:sldId id="256"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85" d="100"/>
          <a:sy n="85" d="100"/>
        </p:scale>
        <p:origin x="499"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E72EE6D-B06E-4DF3-B7BC-2732DB2124DF}" type="datetimeFigureOut">
              <a:rPr lang="en-US" smtClean="0"/>
              <a:t>11/16/2022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FB290F-907E-49C5-9A86-8B53588AE2C0}" type="slidenum">
              <a:rPr lang="en-US" smtClean="0"/>
              <a:t>‹#›</a:t>
            </a:fld>
            <a:endParaRPr lang="en-US"/>
          </a:p>
        </p:txBody>
      </p:sp>
    </p:spTree>
    <p:extLst>
      <p:ext uri="{BB962C8B-B14F-4D97-AF65-F5344CB8AC3E}">
        <p14:creationId xmlns:p14="http://schemas.microsoft.com/office/powerpoint/2010/main" val="380883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72EE6D-B06E-4DF3-B7BC-2732DB2124DF}" type="datetimeFigureOut">
              <a:rPr lang="en-US" smtClean="0"/>
              <a:t>11/16/2022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FB290F-907E-49C5-9A86-8B53588AE2C0}" type="slidenum">
              <a:rPr lang="en-US" smtClean="0"/>
              <a:t>‹#›</a:t>
            </a:fld>
            <a:endParaRPr lang="en-US"/>
          </a:p>
        </p:txBody>
      </p:sp>
    </p:spTree>
    <p:extLst>
      <p:ext uri="{BB962C8B-B14F-4D97-AF65-F5344CB8AC3E}">
        <p14:creationId xmlns:p14="http://schemas.microsoft.com/office/powerpoint/2010/main" val="4029987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72EE6D-B06E-4DF3-B7BC-2732DB2124DF}" type="datetimeFigureOut">
              <a:rPr lang="en-US" smtClean="0"/>
              <a:t>11/16/2022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FB290F-907E-49C5-9A86-8B53588AE2C0}"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25770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72EE6D-B06E-4DF3-B7BC-2732DB2124DF}" type="datetimeFigureOut">
              <a:rPr lang="en-US" smtClean="0"/>
              <a:t>11/16/2022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FB290F-907E-49C5-9A86-8B53588AE2C0}" type="slidenum">
              <a:rPr lang="en-US" smtClean="0"/>
              <a:t>‹#›</a:t>
            </a:fld>
            <a:endParaRPr lang="en-US"/>
          </a:p>
        </p:txBody>
      </p:sp>
    </p:spTree>
    <p:extLst>
      <p:ext uri="{BB962C8B-B14F-4D97-AF65-F5344CB8AC3E}">
        <p14:creationId xmlns:p14="http://schemas.microsoft.com/office/powerpoint/2010/main" val="5694473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72EE6D-B06E-4DF3-B7BC-2732DB2124DF}" type="datetimeFigureOut">
              <a:rPr lang="en-US" smtClean="0"/>
              <a:t>11/16/2022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FB290F-907E-49C5-9A86-8B53588AE2C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729678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72EE6D-B06E-4DF3-B7BC-2732DB2124DF}" type="datetimeFigureOut">
              <a:rPr lang="en-US" smtClean="0"/>
              <a:t>11/16/2022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FB290F-907E-49C5-9A86-8B53588AE2C0}" type="slidenum">
              <a:rPr lang="en-US" smtClean="0"/>
              <a:t>‹#›</a:t>
            </a:fld>
            <a:endParaRPr lang="en-US"/>
          </a:p>
        </p:txBody>
      </p:sp>
    </p:spTree>
    <p:extLst>
      <p:ext uri="{BB962C8B-B14F-4D97-AF65-F5344CB8AC3E}">
        <p14:creationId xmlns:p14="http://schemas.microsoft.com/office/powerpoint/2010/main" val="31782012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72EE6D-B06E-4DF3-B7BC-2732DB2124DF}" type="datetimeFigureOut">
              <a:rPr lang="en-US" smtClean="0"/>
              <a:t>11/16/2022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FB290F-907E-49C5-9A86-8B53588AE2C0}" type="slidenum">
              <a:rPr lang="en-US" smtClean="0"/>
              <a:t>‹#›</a:t>
            </a:fld>
            <a:endParaRPr lang="en-US"/>
          </a:p>
        </p:txBody>
      </p:sp>
    </p:spTree>
    <p:extLst>
      <p:ext uri="{BB962C8B-B14F-4D97-AF65-F5344CB8AC3E}">
        <p14:creationId xmlns:p14="http://schemas.microsoft.com/office/powerpoint/2010/main" val="15658187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72EE6D-B06E-4DF3-B7BC-2732DB2124DF}" type="datetimeFigureOut">
              <a:rPr lang="en-US" smtClean="0"/>
              <a:t>11/16/2022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FB290F-907E-49C5-9A86-8B53588AE2C0}" type="slidenum">
              <a:rPr lang="en-US" smtClean="0"/>
              <a:t>‹#›</a:t>
            </a:fld>
            <a:endParaRPr lang="en-US"/>
          </a:p>
        </p:txBody>
      </p:sp>
    </p:spTree>
    <p:extLst>
      <p:ext uri="{BB962C8B-B14F-4D97-AF65-F5344CB8AC3E}">
        <p14:creationId xmlns:p14="http://schemas.microsoft.com/office/powerpoint/2010/main" val="1669844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72EE6D-B06E-4DF3-B7BC-2732DB2124DF}" type="datetimeFigureOut">
              <a:rPr lang="en-US" smtClean="0"/>
              <a:t>11/16/2022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FB290F-907E-49C5-9A86-8B53588AE2C0}" type="slidenum">
              <a:rPr lang="en-US" smtClean="0"/>
              <a:t>‹#›</a:t>
            </a:fld>
            <a:endParaRPr lang="en-US"/>
          </a:p>
        </p:txBody>
      </p:sp>
    </p:spTree>
    <p:extLst>
      <p:ext uri="{BB962C8B-B14F-4D97-AF65-F5344CB8AC3E}">
        <p14:creationId xmlns:p14="http://schemas.microsoft.com/office/powerpoint/2010/main" val="35009110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72EE6D-B06E-4DF3-B7BC-2732DB2124DF}" type="datetimeFigureOut">
              <a:rPr lang="en-US" smtClean="0"/>
              <a:t>11/16/2022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FB290F-907E-49C5-9A86-8B53588AE2C0}" type="slidenum">
              <a:rPr lang="en-US" smtClean="0"/>
              <a:t>‹#›</a:t>
            </a:fld>
            <a:endParaRPr lang="en-US"/>
          </a:p>
        </p:txBody>
      </p:sp>
    </p:spTree>
    <p:extLst>
      <p:ext uri="{BB962C8B-B14F-4D97-AF65-F5344CB8AC3E}">
        <p14:creationId xmlns:p14="http://schemas.microsoft.com/office/powerpoint/2010/main" val="694872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E72EE6D-B06E-4DF3-B7BC-2732DB2124DF}" type="datetimeFigureOut">
              <a:rPr lang="en-US" smtClean="0"/>
              <a:t>11/16/2022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FB290F-907E-49C5-9A86-8B53588AE2C0}" type="slidenum">
              <a:rPr lang="en-US" smtClean="0"/>
              <a:t>‹#›</a:t>
            </a:fld>
            <a:endParaRPr lang="en-US"/>
          </a:p>
        </p:txBody>
      </p:sp>
    </p:spTree>
    <p:extLst>
      <p:ext uri="{BB962C8B-B14F-4D97-AF65-F5344CB8AC3E}">
        <p14:creationId xmlns:p14="http://schemas.microsoft.com/office/powerpoint/2010/main" val="3073344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E72EE6D-B06E-4DF3-B7BC-2732DB2124DF}" type="datetimeFigureOut">
              <a:rPr lang="en-US" smtClean="0"/>
              <a:t>11/16/2022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FB290F-907E-49C5-9A86-8B53588AE2C0}" type="slidenum">
              <a:rPr lang="en-US" smtClean="0"/>
              <a:t>‹#›</a:t>
            </a:fld>
            <a:endParaRPr lang="en-US"/>
          </a:p>
        </p:txBody>
      </p:sp>
    </p:spTree>
    <p:extLst>
      <p:ext uri="{BB962C8B-B14F-4D97-AF65-F5344CB8AC3E}">
        <p14:creationId xmlns:p14="http://schemas.microsoft.com/office/powerpoint/2010/main" val="1923966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E72EE6D-B06E-4DF3-B7BC-2732DB2124DF}" type="datetimeFigureOut">
              <a:rPr lang="en-US" smtClean="0"/>
              <a:t>11/16/2022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FB290F-907E-49C5-9A86-8B53588AE2C0}" type="slidenum">
              <a:rPr lang="en-US" smtClean="0"/>
              <a:t>‹#›</a:t>
            </a:fld>
            <a:endParaRPr lang="en-US"/>
          </a:p>
        </p:txBody>
      </p:sp>
    </p:spTree>
    <p:extLst>
      <p:ext uri="{BB962C8B-B14F-4D97-AF65-F5344CB8AC3E}">
        <p14:creationId xmlns:p14="http://schemas.microsoft.com/office/powerpoint/2010/main" val="2683369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72EE6D-B06E-4DF3-B7BC-2732DB2124DF}" type="datetimeFigureOut">
              <a:rPr lang="en-US" smtClean="0"/>
              <a:t>11/16/2022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FB290F-907E-49C5-9A86-8B53588AE2C0}" type="slidenum">
              <a:rPr lang="en-US" smtClean="0"/>
              <a:t>‹#›</a:t>
            </a:fld>
            <a:endParaRPr lang="en-US"/>
          </a:p>
        </p:txBody>
      </p:sp>
    </p:spTree>
    <p:extLst>
      <p:ext uri="{BB962C8B-B14F-4D97-AF65-F5344CB8AC3E}">
        <p14:creationId xmlns:p14="http://schemas.microsoft.com/office/powerpoint/2010/main" val="4213623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E72EE6D-B06E-4DF3-B7BC-2732DB2124DF}" type="datetimeFigureOut">
              <a:rPr lang="en-US" smtClean="0"/>
              <a:t>11/16/2022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FB290F-907E-49C5-9A86-8B53588AE2C0}" type="slidenum">
              <a:rPr lang="en-US" smtClean="0"/>
              <a:t>‹#›</a:t>
            </a:fld>
            <a:endParaRPr lang="en-US"/>
          </a:p>
        </p:txBody>
      </p:sp>
    </p:spTree>
    <p:extLst>
      <p:ext uri="{BB962C8B-B14F-4D97-AF65-F5344CB8AC3E}">
        <p14:creationId xmlns:p14="http://schemas.microsoft.com/office/powerpoint/2010/main" val="1615662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E72EE6D-B06E-4DF3-B7BC-2732DB2124DF}" type="datetimeFigureOut">
              <a:rPr lang="en-US" smtClean="0"/>
              <a:t>11/16/2022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FB290F-907E-49C5-9A86-8B53588AE2C0}" type="slidenum">
              <a:rPr lang="en-US" smtClean="0"/>
              <a:t>‹#›</a:t>
            </a:fld>
            <a:endParaRPr lang="en-US"/>
          </a:p>
        </p:txBody>
      </p:sp>
    </p:spTree>
    <p:extLst>
      <p:ext uri="{BB962C8B-B14F-4D97-AF65-F5344CB8AC3E}">
        <p14:creationId xmlns:p14="http://schemas.microsoft.com/office/powerpoint/2010/main" val="624759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E72EE6D-B06E-4DF3-B7BC-2732DB2124DF}" type="datetimeFigureOut">
              <a:rPr lang="en-US" smtClean="0"/>
              <a:t>11/16/2022</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9FB290F-907E-49C5-9A86-8B53588AE2C0}" type="slidenum">
              <a:rPr lang="en-US" smtClean="0"/>
              <a:t>‹#›</a:t>
            </a:fld>
            <a:endParaRPr lang="en-US"/>
          </a:p>
        </p:txBody>
      </p:sp>
    </p:spTree>
    <p:extLst>
      <p:ext uri="{BB962C8B-B14F-4D97-AF65-F5344CB8AC3E}">
        <p14:creationId xmlns:p14="http://schemas.microsoft.com/office/powerpoint/2010/main" val="30733157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1536D-652E-614C-B4F5-C58584EF5482}"/>
              </a:ext>
            </a:extLst>
          </p:cNvPr>
          <p:cNvSpPr>
            <a:spLocks noGrp="1"/>
          </p:cNvSpPr>
          <p:nvPr>
            <p:ph type="ctrTitle"/>
          </p:nvPr>
        </p:nvSpPr>
        <p:spPr>
          <a:xfrm>
            <a:off x="481347" y="464415"/>
            <a:ext cx="9227195" cy="903209"/>
          </a:xfrm>
        </p:spPr>
        <p:txBody>
          <a:bodyPr/>
          <a:lstStyle/>
          <a:p>
            <a:r>
              <a:rPr lang="en-US" dirty="0"/>
              <a:t>Nuts and Bolts – Tom &amp; Steve</a:t>
            </a:r>
          </a:p>
        </p:txBody>
      </p:sp>
      <p:sp>
        <p:nvSpPr>
          <p:cNvPr id="3" name="Subtitle 2">
            <a:extLst>
              <a:ext uri="{FF2B5EF4-FFF2-40B4-BE49-F238E27FC236}">
                <a16:creationId xmlns:a16="http://schemas.microsoft.com/office/drawing/2014/main" id="{00CFBEB9-02ED-67D0-3A9C-D26F9FFCB9B5}"/>
              </a:ext>
            </a:extLst>
          </p:cNvPr>
          <p:cNvSpPr>
            <a:spLocks noGrp="1"/>
          </p:cNvSpPr>
          <p:nvPr>
            <p:ph type="subTitle" idx="1"/>
          </p:nvPr>
        </p:nvSpPr>
        <p:spPr>
          <a:xfrm>
            <a:off x="481346" y="1570025"/>
            <a:ext cx="9489589" cy="5019033"/>
          </a:xfrm>
        </p:spPr>
        <p:txBody>
          <a:bodyPr>
            <a:normAutofit/>
          </a:bodyPr>
          <a:lstStyle/>
          <a:p>
            <a:pPr marL="285750" indent="-285750" algn="l">
              <a:buClrTx/>
              <a:buSzPct val="90000"/>
              <a:buFont typeface="Wingdings" panose="05000000000000000000" pitchFamily="2" charset="2"/>
              <a:buChar char="§"/>
            </a:pPr>
            <a:r>
              <a:rPr lang="en-US" dirty="0">
                <a:solidFill>
                  <a:schemeClr val="tx1"/>
                </a:solidFill>
              </a:rPr>
              <a:t>Review today’s Weekly Bull</a:t>
            </a:r>
          </a:p>
          <a:p>
            <a:pPr marL="285750" indent="-285750" algn="l">
              <a:buClrTx/>
              <a:buSzPct val="90000"/>
              <a:buFont typeface="Wingdings" panose="05000000000000000000" pitchFamily="2" charset="2"/>
              <a:buChar char="§"/>
            </a:pPr>
            <a:r>
              <a:rPr lang="en-US" dirty="0">
                <a:solidFill>
                  <a:schemeClr val="tx1"/>
                </a:solidFill>
              </a:rPr>
              <a:t>Chain Crews &amp; Timers – You’re lucky</a:t>
            </a:r>
          </a:p>
          <a:p>
            <a:pPr marL="285750" indent="-285750" algn="l">
              <a:buClrTx/>
              <a:buSzPct val="90000"/>
              <a:buFont typeface="Wingdings" panose="05000000000000000000" pitchFamily="2" charset="2"/>
              <a:buChar char="§"/>
            </a:pPr>
            <a:r>
              <a:rPr lang="en-US" dirty="0">
                <a:solidFill>
                  <a:schemeClr val="tx1"/>
                </a:solidFill>
              </a:rPr>
              <a:t>Snapdragon – Credentials, Parking, Locker Room, Chains, Play Clock, Timer’s Location, Referee Mic. &amp; Tech, Showers.</a:t>
            </a:r>
          </a:p>
          <a:p>
            <a:pPr marL="285750" indent="-285750" algn="l">
              <a:buClrTx/>
              <a:buSzPct val="90000"/>
              <a:buFont typeface="Wingdings" panose="05000000000000000000" pitchFamily="2" charset="2"/>
              <a:buChar char="§"/>
            </a:pPr>
            <a:r>
              <a:rPr lang="en-US" dirty="0">
                <a:solidFill>
                  <a:schemeClr val="tx1"/>
                </a:solidFill>
              </a:rPr>
              <a:t>Escondido - Credentials, Parking, Locker Room, Chains, Play Clock, Timer’s Location, Referee Mic. &amp; Tech, Showers.</a:t>
            </a:r>
          </a:p>
          <a:p>
            <a:pPr marL="285750" indent="-285750" algn="l">
              <a:buClrTx/>
              <a:buSzPct val="90000"/>
              <a:buFont typeface="Wingdings" panose="05000000000000000000" pitchFamily="2" charset="2"/>
              <a:buChar char="§"/>
            </a:pPr>
            <a:r>
              <a:rPr lang="en-US" dirty="0">
                <a:solidFill>
                  <a:schemeClr val="tx1"/>
                </a:solidFill>
              </a:rPr>
              <a:t>Southwestern - Credentials, Parking, Locker Room, Chains, Play Clock, Timer’s Location, Referee Mic. &amp; Tech, Showers.</a:t>
            </a:r>
          </a:p>
          <a:p>
            <a:pPr marL="285750" indent="-285750" algn="l">
              <a:buClrTx/>
              <a:buSzPct val="90000"/>
              <a:buFont typeface="Wingdings" panose="05000000000000000000" pitchFamily="2" charset="2"/>
              <a:buChar char="§"/>
            </a:pPr>
            <a:r>
              <a:rPr lang="en-US" dirty="0">
                <a:solidFill>
                  <a:schemeClr val="tx1"/>
                </a:solidFill>
              </a:rPr>
              <a:t>Game Countdown</a:t>
            </a:r>
          </a:p>
          <a:p>
            <a:pPr marL="285750" indent="-285750" algn="l">
              <a:buClrTx/>
              <a:buSzPct val="90000"/>
              <a:buFont typeface="Wingdings" panose="05000000000000000000" pitchFamily="2" charset="2"/>
              <a:buChar char="§"/>
            </a:pPr>
            <a:r>
              <a:rPr lang="en-US" dirty="0">
                <a:solidFill>
                  <a:schemeClr val="tx1"/>
                </a:solidFill>
              </a:rPr>
              <a:t>Equipment Cards</a:t>
            </a:r>
          </a:p>
          <a:p>
            <a:pPr marL="285750" indent="-285750" algn="l">
              <a:buClrTx/>
              <a:buSzPct val="90000"/>
              <a:buFont typeface="Wingdings" panose="05000000000000000000" pitchFamily="2" charset="2"/>
              <a:buChar char="§"/>
            </a:pPr>
            <a:r>
              <a:rPr lang="en-US" dirty="0">
                <a:solidFill>
                  <a:schemeClr val="tx1"/>
                </a:solidFill>
              </a:rPr>
              <a:t>15 + 3 Halftime</a:t>
            </a:r>
          </a:p>
          <a:p>
            <a:pPr marL="285750" indent="-285750" algn="l">
              <a:buClrTx/>
              <a:buSzPct val="90000"/>
              <a:buFont typeface="Wingdings" panose="05000000000000000000" pitchFamily="2" charset="2"/>
              <a:buChar char="§"/>
            </a:pPr>
            <a:r>
              <a:rPr lang="en-US" dirty="0">
                <a:solidFill>
                  <a:schemeClr val="tx1"/>
                </a:solidFill>
              </a:rPr>
              <a:t>Overtime</a:t>
            </a:r>
          </a:p>
          <a:p>
            <a:pPr marL="742950" lvl="1" indent="-285750" algn="l">
              <a:buClrTx/>
              <a:buSzPct val="90000"/>
              <a:buFont typeface="Wingdings" panose="05000000000000000000" pitchFamily="2" charset="2"/>
              <a:buChar char="§"/>
            </a:pPr>
            <a:r>
              <a:rPr lang="en-US" dirty="0">
                <a:solidFill>
                  <a:schemeClr val="tx1"/>
                </a:solidFill>
              </a:rPr>
              <a:t>3-minutes intermission – Meeting with coaches – Coin Toss - Go for 2 pts. during 3</a:t>
            </a:r>
            <a:r>
              <a:rPr lang="en-US" baseline="30000" dirty="0">
                <a:solidFill>
                  <a:schemeClr val="tx1"/>
                </a:solidFill>
              </a:rPr>
              <a:t>rd</a:t>
            </a:r>
            <a:r>
              <a:rPr lang="en-US" dirty="0">
                <a:solidFill>
                  <a:schemeClr val="tx1"/>
                </a:solidFill>
              </a:rPr>
              <a:t> period.</a:t>
            </a:r>
          </a:p>
          <a:p>
            <a:pPr marL="285750" indent="-285750" algn="l">
              <a:buFont typeface="Arial" panose="020B0604020202020204" pitchFamily="34" charset="0"/>
              <a:buChar char="•"/>
            </a:pPr>
            <a:endParaRPr lang="en-US" dirty="0">
              <a:solidFill>
                <a:schemeClr val="tx1"/>
              </a:solidFill>
            </a:endParaRPr>
          </a:p>
        </p:txBody>
      </p:sp>
    </p:spTree>
    <p:extLst>
      <p:ext uri="{BB962C8B-B14F-4D97-AF65-F5344CB8AC3E}">
        <p14:creationId xmlns:p14="http://schemas.microsoft.com/office/powerpoint/2010/main" val="39139543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3E0F7F3-83B7-C021-030D-13FE68F95EE4}"/>
              </a:ext>
            </a:extLst>
          </p:cNvPr>
          <p:cNvSpPr txBox="1"/>
          <p:nvPr/>
        </p:nvSpPr>
        <p:spPr>
          <a:xfrm>
            <a:off x="683812" y="753332"/>
            <a:ext cx="9287124" cy="5416868"/>
          </a:xfrm>
          <a:prstGeom prst="rect">
            <a:avLst/>
          </a:prstGeom>
          <a:noFill/>
        </p:spPr>
        <p:txBody>
          <a:bodyPr wrap="square">
            <a:spAutoFit/>
          </a:bodyPr>
          <a:lstStyle/>
          <a:p>
            <a:pPr marL="285750" indent="-285750">
              <a:buFont typeface="Arial" panose="020B0604020202020204" pitchFamily="34" charset="0"/>
              <a:buChar char="•"/>
            </a:pPr>
            <a:r>
              <a:rPr kumimoji="0" lang="en-US"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Over 46 years ago that I started officiating Pop Warner and HS football.  I was provided great instruction from Eddie Olson and Jim </a:t>
            </a:r>
            <a:r>
              <a:rPr kumimoji="0" lang="en-US" altLang="en-US" sz="1800" b="0" i="0" u="none" strike="noStrike" cap="none" normalizeH="0" baseline="0" dirty="0" err="1">
                <a:ln>
                  <a:noFill/>
                </a:ln>
                <a:solidFill>
                  <a:schemeClr val="tx1"/>
                </a:solidFill>
                <a:effectLst/>
                <a:latin typeface="Arial" panose="020B0604020202020204" pitchFamily="34" charset="0"/>
                <a:ea typeface="Times New Roman" panose="02020603050405020304" pitchFamily="18" charset="0"/>
              </a:rPr>
              <a:t>Sibbet</a:t>
            </a:r>
            <a:r>
              <a:rPr kumimoji="0" lang="en-US"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and given some early opportunities to work freshman and JV football by our assignor Bob Ganger and then mentored by other officials like Ken Flaherty …….. and Mike Sexton…… </a:t>
            </a:r>
          </a:p>
          <a:p>
            <a:endParaRPr kumimoji="0" lang="en-US"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endParaRPr>
          </a:p>
          <a:p>
            <a:pPr marL="285750" indent="-285750">
              <a:buFont typeface="Arial" panose="020B0604020202020204" pitchFamily="34" charset="0"/>
              <a:buChar char="•"/>
            </a:pPr>
            <a:r>
              <a:rPr kumimoji="0" lang="en-US"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I was lucky enough to get on a crew my 3</a:t>
            </a:r>
            <a:r>
              <a:rPr kumimoji="0" lang="en-US" altLang="en-US" sz="1800" b="0" i="0" u="none" strike="noStrike" cap="none" normalizeH="0" baseline="30000" dirty="0">
                <a:ln>
                  <a:noFill/>
                </a:ln>
                <a:solidFill>
                  <a:schemeClr val="tx1"/>
                </a:solidFill>
                <a:effectLst/>
                <a:latin typeface="Arial" panose="020B0604020202020204" pitchFamily="34" charset="0"/>
                <a:ea typeface="Times New Roman" panose="02020603050405020304" pitchFamily="18" charset="0"/>
              </a:rPr>
              <a:t>rd</a:t>
            </a:r>
            <a:r>
              <a:rPr kumimoji="0" lang="en-US"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year with Jack Garner and then was on John Oakley’s crew.  Next, I remember being given the chance to work a major playoff game with a new referee named Andy </a:t>
            </a:r>
            <a:r>
              <a:rPr kumimoji="0" lang="en-US" altLang="en-US" sz="1800" b="0" i="0" u="none" strike="noStrike" cap="none" normalizeH="0" baseline="0" dirty="0" err="1">
                <a:ln>
                  <a:noFill/>
                </a:ln>
                <a:solidFill>
                  <a:schemeClr val="tx1"/>
                </a:solidFill>
                <a:effectLst/>
                <a:latin typeface="Arial" panose="020B0604020202020204" pitchFamily="34" charset="0"/>
                <a:ea typeface="Times New Roman" panose="02020603050405020304" pitchFamily="18" charset="0"/>
              </a:rPr>
              <a:t>Castagnola</a:t>
            </a:r>
            <a:r>
              <a:rPr kumimoji="0" lang="en-US"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….I don’t know who was more nervous?  </a:t>
            </a:r>
          </a:p>
          <a:p>
            <a:endParaRPr kumimoji="0" lang="en-US"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endParaRPr>
          </a:p>
          <a:p>
            <a:pPr marL="285750" indent="-285750">
              <a:buFont typeface="Arial" panose="020B0604020202020204" pitchFamily="34" charset="0"/>
              <a:buChar char="•"/>
            </a:pPr>
            <a:r>
              <a:rPr lang="en-US" altLang="en-US" dirty="0">
                <a:latin typeface="Arial" panose="020B0604020202020204" pitchFamily="34" charset="0"/>
                <a:ea typeface="Times New Roman" panose="02020603050405020304" pitchFamily="18" charset="0"/>
              </a:rPr>
              <a:t>F</a:t>
            </a:r>
            <a:r>
              <a:rPr kumimoji="0" lang="en-US"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inally I was selected to be a crew chief and I remember Don and Mike Carey trading my first pick in the draft with another crew chief so that my first year I had an umpire by the name of George Schutte.  </a:t>
            </a:r>
          </a:p>
          <a:p>
            <a:endParaRPr kumimoji="0" lang="en-US"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endParaRPr>
          </a:p>
          <a:p>
            <a:pPr marL="285750" indent="-285750">
              <a:buFont typeface="Arial" panose="020B0604020202020204" pitchFamily="34" charset="0"/>
              <a:buChar char="•"/>
            </a:pPr>
            <a:r>
              <a:rPr kumimoji="0" lang="en-US"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What an incredible group of teachers, mentors and fellow officials.  They truly molded my officiating habits and taught me well.  </a:t>
            </a:r>
          </a:p>
          <a:p>
            <a:endParaRPr kumimoji="0" lang="en-US"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endParaRPr>
          </a:p>
          <a:p>
            <a:pPr marL="285750" indent="-285750">
              <a:buFont typeface="Arial" panose="020B0604020202020204" pitchFamily="34" charset="0"/>
              <a:buChar char="•"/>
            </a:pPr>
            <a:r>
              <a:rPr lang="en-US" sz="2000" i="1" dirty="0"/>
              <a:t>This is the preparation that you’ve also received that has prepared you for the game intensity you will experience before and during these games.</a:t>
            </a:r>
          </a:p>
        </p:txBody>
      </p:sp>
    </p:spTree>
    <p:extLst>
      <p:ext uri="{BB962C8B-B14F-4D97-AF65-F5344CB8AC3E}">
        <p14:creationId xmlns:p14="http://schemas.microsoft.com/office/powerpoint/2010/main" val="987125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36A87AB-A184-09BE-F208-562FEA5C7F51}"/>
              </a:ext>
            </a:extLst>
          </p:cNvPr>
          <p:cNvSpPr txBox="1"/>
          <p:nvPr/>
        </p:nvSpPr>
        <p:spPr>
          <a:xfrm>
            <a:off x="333954" y="858742"/>
            <a:ext cx="10877385" cy="4462760"/>
          </a:xfrm>
          <a:prstGeom prst="rect">
            <a:avLst/>
          </a:prstGeom>
          <a:noFill/>
        </p:spPr>
        <p:txBody>
          <a:bodyPr wrap="square">
            <a:spAutoFit/>
          </a:body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285750" marR="0" lvl="0" indent="-2857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chemeClr val="tx1"/>
                </a:solidFill>
                <a:effectLst/>
                <a:ea typeface="Times New Roman" panose="02020603050405020304" pitchFamily="18" charset="0"/>
              </a:rPr>
              <a:t>It is within each of us to be an outstanding crewmate.</a:t>
            </a:r>
            <a:r>
              <a:rPr kumimoji="0" lang="en-US"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We need to be the best person and official possible, always striving to get even better.  In addition, we must selflessly commit to our crewmates.  </a:t>
            </a:r>
          </a:p>
          <a:p>
            <a:pPr marL="285750" marR="0" lvl="0" indent="-2857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dirty="0">
              <a:latin typeface="Arial" panose="020B0604020202020204" pitchFamily="34" charset="0"/>
            </a:endParaRPr>
          </a:p>
          <a:p>
            <a:pPr marL="285750" marR="0" lvl="0" indent="-2857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As a member and constant representative of the crew, and our association, we must always be pleasant, professional, and respectful.  Our professional conduct always makes a great first impression when we conduct our business.  </a:t>
            </a:r>
            <a:endParaRPr lang="en-US" altLang="en-US" sz="1600" dirty="0">
              <a:latin typeface="Arial" panose="020B0604020202020204" pitchFamily="34" charset="0"/>
            </a:endParaRPr>
          </a:p>
          <a:p>
            <a:pPr marL="285750" marR="0" lvl="0" indent="-2857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endParaRPr>
          </a:p>
          <a:p>
            <a:pPr marL="285750" marR="0" lvl="0" indent="-2857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When we communicate with coaches on the sidelines, we are focused, professional and helpful whenever possible or necessary.  Helping coaches with penalty options, time-outs or opponent’s time-outs, the status of the clock, time remaining in the game, formation issues to resolve, or players who are having trouble with their emotions are just a few of the ways we can communicate positively with our coaches.  Maintaining a clear and safe restricted area can be accomplished without emotion or aggression.  Sideline warnings are used in a manner that is calm yet purposeful.  Safety, and the integrity of the game, is at the forefront of all communications.</a:t>
            </a:r>
            <a:endParaRPr lang="en-US" altLang="en-US" sz="1600" dirty="0">
              <a:latin typeface="Arial" panose="020B0604020202020204" pitchFamily="34" charset="0"/>
            </a:endParaRPr>
          </a:p>
          <a:p>
            <a:pPr marL="285750" marR="0" lvl="0" indent="-2857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2199593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9526A70-50D9-0628-47E4-B7CD1A49FC63}"/>
              </a:ext>
            </a:extLst>
          </p:cNvPr>
          <p:cNvSpPr txBox="1"/>
          <p:nvPr/>
        </p:nvSpPr>
        <p:spPr>
          <a:xfrm>
            <a:off x="318052" y="1200647"/>
            <a:ext cx="10575235" cy="4739759"/>
          </a:xfrm>
          <a:prstGeom prst="rect">
            <a:avLst/>
          </a:prstGeom>
          <a:noFill/>
        </p:spPr>
        <p:txBody>
          <a:bodyPr wrap="square">
            <a:spAutoFit/>
          </a:bodyPr>
          <a:lstStyle/>
          <a:p>
            <a:pPr marL="285750" marR="0" lvl="0" indent="-2857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When interacting with players, we do our best to be positive and reinforcing proper conduct.  Our goal is to minimize illegal contact, demonstrate our presence, and strengthen our voice when necessary to get their attention or halt potentially illegal action.  As George Schutte taught, “Find a friend,” meaning we should identify players who are willing to engage and serve as a leader and positive influence on their teammates.  These players become our “friends,” and we employ their help in maintaining order with their team.</a:t>
            </a:r>
            <a:endParaRPr lang="en-US" altLang="en-US" sz="1600" dirty="0">
              <a:latin typeface="Arial" panose="020B0604020202020204" pitchFamily="34" charset="0"/>
            </a:endParaRPr>
          </a:p>
          <a:p>
            <a:pPr marL="285750" marR="0" lvl="0" indent="-2857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endParaRPr>
          </a:p>
          <a:p>
            <a:pPr marL="285750" marR="0" lvl="0" indent="-2857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An excellent crew member is a consistent communicator with fellow officials.  We use strong, confident signals when we make rulings on the field and employ the full range of approved signals to communicate within our crew.  We employ a thorough pre-snap routine and communicate dead ball, penalty, and pre-snap information via these signals.  The use of the radios is limited to the approved protocols.  </a:t>
            </a:r>
            <a:endParaRPr lang="en-US" altLang="en-US" sz="1600" dirty="0">
              <a:latin typeface="Arial" panose="020B0604020202020204" pitchFamily="34" charset="0"/>
            </a:endParaRPr>
          </a:p>
          <a:p>
            <a:pPr marL="285750" marR="0" lvl="0" indent="-2857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endParaRPr>
          </a:p>
          <a:p>
            <a:pPr marL="285750" marR="0" lvl="0" indent="-2857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Great crew members concentrate on every down as if it were the final play of the Super Bowl.  In this way, we establish a consistent routine of concentration and communication.  When we get to the game's critical plays, we are prepared because we have been concentrating and preparing ourselves and our crew for every snap</a:t>
            </a:r>
            <a:endParaRPr lang="en-US" dirty="0"/>
          </a:p>
        </p:txBody>
      </p:sp>
    </p:spTree>
    <p:extLst>
      <p:ext uri="{BB962C8B-B14F-4D97-AF65-F5344CB8AC3E}">
        <p14:creationId xmlns:p14="http://schemas.microsoft.com/office/powerpoint/2010/main" val="1341129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7BCA996-FAFE-E9C3-0681-E28F041F5FAC}"/>
              </a:ext>
            </a:extLst>
          </p:cNvPr>
          <p:cNvSpPr txBox="1"/>
          <p:nvPr/>
        </p:nvSpPr>
        <p:spPr>
          <a:xfrm>
            <a:off x="604299" y="706970"/>
            <a:ext cx="10129962" cy="5209118"/>
          </a:xfrm>
          <a:prstGeom prst="rect">
            <a:avLst/>
          </a:prstGeom>
          <a:noFill/>
        </p:spPr>
        <p:txBody>
          <a:bodyPr wrap="square">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 Coach’s View of the Importance of Communication</a:t>
            </a:r>
            <a:endParaRPr kumimoji="0" lang="en-US" altLang="en-US" sz="105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These comments are from a coach who has won a CIF Championship.  His words should guide and motivate us to be “honest and open” communicators. I have taken out the names of the officials and teams: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05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800" b="0" i="1"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“I just wanted to commend (flank official’s names) on excellent demeanor in our last two games.  In a previous game (official’s name) was outstanding on our sideline and the crew chief did a fantastic job communicating with me.  I was even more impressed with (flank official’s names) in our last game vs. (team).  These four individuals were fantastic in clearly communicating what they saw and why they called it.  They were honest and open even though I may have not agreed with their call.  I thought (official’s name) blew a call during the game and he came running right over to me and calmly and clearly explained why he made the call.  It shut me up quick and I respected him for giving me acknowledgement on my complaint over the call.  He didn’t ignore me and let it fester.  I love clear communication between coaches and officials.  I can’t stand when officials ignore or block out complaints or suggestions.  So kudos to these four guys and pass along my comments on how well I respected their professionalism.”  </a:t>
            </a:r>
            <a:endParaRPr kumimoji="0" lang="en-US" altLang="en-US" sz="105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Although we can’t expect coaches to have their emotions in check at all times, we can help them if we do not inflame the situation by letting our emotions get the best of us.</a:t>
            </a:r>
            <a:endParaRPr kumimoji="0" lang="en-US" altLang="en-US" sz="11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6778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CE8B74D-9CF9-82A9-5E3A-EF1CD918EBCE}"/>
              </a:ext>
            </a:extLst>
          </p:cNvPr>
          <p:cNvGraphicFramePr>
            <a:graphicFrameLocks noGrp="1"/>
          </p:cNvGraphicFramePr>
          <p:nvPr>
            <p:extLst>
              <p:ext uri="{D42A27DB-BD31-4B8C-83A1-F6EECF244321}">
                <p14:modId xmlns:p14="http://schemas.microsoft.com/office/powerpoint/2010/main" val="3329833050"/>
              </p:ext>
            </p:extLst>
          </p:nvPr>
        </p:nvGraphicFramePr>
        <p:xfrm>
          <a:off x="1526650" y="1105231"/>
          <a:ext cx="7569642" cy="4921860"/>
        </p:xfrm>
        <a:graphic>
          <a:graphicData uri="http://schemas.openxmlformats.org/drawingml/2006/table">
            <a:tbl>
              <a:tblPr firstRow="1" firstCol="1" bandRow="1">
                <a:tableStyleId>{69CF1AB2-1976-4502-BF36-3FF5EA218861}</a:tableStyleId>
              </a:tblPr>
              <a:tblGrid>
                <a:gridCol w="1891812">
                  <a:extLst>
                    <a:ext uri="{9D8B030D-6E8A-4147-A177-3AD203B41FA5}">
                      <a16:colId xmlns:a16="http://schemas.microsoft.com/office/drawing/2014/main" val="3085937969"/>
                    </a:ext>
                  </a:extLst>
                </a:gridCol>
                <a:gridCol w="1891812">
                  <a:extLst>
                    <a:ext uri="{9D8B030D-6E8A-4147-A177-3AD203B41FA5}">
                      <a16:colId xmlns:a16="http://schemas.microsoft.com/office/drawing/2014/main" val="1783845418"/>
                    </a:ext>
                  </a:extLst>
                </a:gridCol>
                <a:gridCol w="1893009">
                  <a:extLst>
                    <a:ext uri="{9D8B030D-6E8A-4147-A177-3AD203B41FA5}">
                      <a16:colId xmlns:a16="http://schemas.microsoft.com/office/drawing/2014/main" val="1583975854"/>
                    </a:ext>
                  </a:extLst>
                </a:gridCol>
                <a:gridCol w="1893009">
                  <a:extLst>
                    <a:ext uri="{9D8B030D-6E8A-4147-A177-3AD203B41FA5}">
                      <a16:colId xmlns:a16="http://schemas.microsoft.com/office/drawing/2014/main" val="1283162086"/>
                    </a:ext>
                  </a:extLst>
                </a:gridCol>
              </a:tblGrid>
              <a:tr h="820310">
                <a:tc>
                  <a:txBody>
                    <a:bodyPr/>
                    <a:lstStyle/>
                    <a:p>
                      <a:pPr marL="0" marR="0" algn="ctr">
                        <a:spcBef>
                          <a:spcPts val="0"/>
                        </a:spcBef>
                        <a:spcAft>
                          <a:spcPts val="0"/>
                        </a:spcAft>
                      </a:pPr>
                      <a:r>
                        <a:rPr lang="en-US" sz="1600" b="1" dirty="0">
                          <a:effectLst/>
                        </a:rPr>
                        <a:t>Prepared</a:t>
                      </a:r>
                      <a:endParaRPr lang="en-US" sz="1600" b="1"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Team builder</a:t>
                      </a:r>
                      <a:endParaRPr lang="en-US" sz="1600" b="1">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Selfless</a:t>
                      </a:r>
                      <a:endParaRPr lang="en-US" sz="1600" b="1">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Patient</a:t>
                      </a:r>
                      <a:endParaRPr lang="en-US" sz="1600" b="1">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774804684"/>
                  </a:ext>
                </a:extLst>
              </a:tr>
              <a:tr h="820310">
                <a:tc>
                  <a:txBody>
                    <a:bodyPr/>
                    <a:lstStyle/>
                    <a:p>
                      <a:pPr marL="0" marR="0" algn="ctr">
                        <a:spcBef>
                          <a:spcPts val="0"/>
                        </a:spcBef>
                        <a:spcAft>
                          <a:spcPts val="0"/>
                        </a:spcAft>
                      </a:pPr>
                      <a:r>
                        <a:rPr lang="en-US" sz="1600" b="1">
                          <a:effectLst/>
                        </a:rPr>
                        <a:t>Confident</a:t>
                      </a:r>
                      <a:endParaRPr lang="en-US" sz="1600" b="1">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Giving</a:t>
                      </a:r>
                      <a:endParaRPr lang="en-US" sz="1600" b="1">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Inspiring</a:t>
                      </a:r>
                      <a:endParaRPr lang="en-US" sz="1600" b="1">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Compassionate</a:t>
                      </a:r>
                      <a:endParaRPr lang="en-US" sz="1600" b="1">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1709092127"/>
                  </a:ext>
                </a:extLst>
              </a:tr>
              <a:tr h="820310">
                <a:tc>
                  <a:txBody>
                    <a:bodyPr/>
                    <a:lstStyle/>
                    <a:p>
                      <a:pPr marL="0" marR="0" algn="ctr">
                        <a:spcBef>
                          <a:spcPts val="0"/>
                        </a:spcBef>
                        <a:spcAft>
                          <a:spcPts val="0"/>
                        </a:spcAft>
                      </a:pPr>
                      <a:r>
                        <a:rPr lang="en-US" sz="1600" b="1">
                          <a:effectLst/>
                        </a:rPr>
                        <a:t>Trusted</a:t>
                      </a:r>
                      <a:endParaRPr lang="en-US" sz="1600" b="1">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dirty="0">
                          <a:effectLst/>
                        </a:rPr>
                        <a:t>Resourceful</a:t>
                      </a:r>
                      <a:endParaRPr lang="en-US" sz="1600" b="1"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Efficient</a:t>
                      </a:r>
                      <a:endParaRPr lang="en-US" sz="1600" b="1">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Innovative</a:t>
                      </a:r>
                      <a:endParaRPr lang="en-US" sz="1600" b="1">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656088179"/>
                  </a:ext>
                </a:extLst>
              </a:tr>
              <a:tr h="820310">
                <a:tc>
                  <a:txBody>
                    <a:bodyPr/>
                    <a:lstStyle/>
                    <a:p>
                      <a:pPr marL="0" marR="0" algn="ctr">
                        <a:spcBef>
                          <a:spcPts val="0"/>
                        </a:spcBef>
                        <a:spcAft>
                          <a:spcPts val="0"/>
                        </a:spcAft>
                      </a:pPr>
                      <a:r>
                        <a:rPr lang="en-US" sz="1600" b="1">
                          <a:effectLst/>
                        </a:rPr>
                        <a:t>Accountable</a:t>
                      </a:r>
                      <a:endParaRPr lang="en-US" sz="1600" b="1">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Flexible</a:t>
                      </a:r>
                      <a:endParaRPr lang="en-US" sz="1600" b="1">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Motivating</a:t>
                      </a:r>
                      <a:endParaRPr lang="en-US" sz="1600" b="1">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Responsible</a:t>
                      </a:r>
                      <a:endParaRPr lang="en-US" sz="1600" b="1">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4067818513"/>
                  </a:ext>
                </a:extLst>
              </a:tr>
              <a:tr h="820310">
                <a:tc>
                  <a:txBody>
                    <a:bodyPr/>
                    <a:lstStyle/>
                    <a:p>
                      <a:pPr marL="0" marR="0" algn="ctr">
                        <a:spcBef>
                          <a:spcPts val="0"/>
                        </a:spcBef>
                        <a:spcAft>
                          <a:spcPts val="0"/>
                        </a:spcAft>
                      </a:pPr>
                      <a:r>
                        <a:rPr lang="en-US" sz="1600" b="1">
                          <a:effectLst/>
                        </a:rPr>
                        <a:t>Supportive</a:t>
                      </a:r>
                      <a:endParaRPr lang="en-US" sz="1600" b="1">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Understanding</a:t>
                      </a:r>
                      <a:endParaRPr lang="en-US" sz="1600" b="1">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Committed</a:t>
                      </a:r>
                      <a:endParaRPr lang="en-US" sz="1600" b="1">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Encouraging</a:t>
                      </a:r>
                      <a:endParaRPr lang="en-US" sz="1600" b="1">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542737333"/>
                  </a:ext>
                </a:extLst>
              </a:tr>
              <a:tr h="820310">
                <a:tc>
                  <a:txBody>
                    <a:bodyPr/>
                    <a:lstStyle/>
                    <a:p>
                      <a:pPr marL="0" marR="0" algn="ctr">
                        <a:spcBef>
                          <a:spcPts val="0"/>
                        </a:spcBef>
                        <a:spcAft>
                          <a:spcPts val="0"/>
                        </a:spcAft>
                      </a:pPr>
                      <a:r>
                        <a:rPr lang="en-US" sz="1600" b="1">
                          <a:effectLst/>
                        </a:rPr>
                        <a:t>Nurturing</a:t>
                      </a:r>
                      <a:endParaRPr lang="en-US" sz="1600" b="1">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Dedicated</a:t>
                      </a:r>
                      <a:endParaRPr lang="en-US" sz="1600" b="1">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Trusting</a:t>
                      </a:r>
                      <a:endParaRPr lang="en-US" sz="1600" b="1">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dirty="0">
                          <a:effectLst/>
                        </a:rPr>
                        <a:t>Positive</a:t>
                      </a:r>
                      <a:endParaRPr lang="en-US" sz="1600" b="1"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622041256"/>
                  </a:ext>
                </a:extLst>
              </a:tr>
            </a:tbl>
          </a:graphicData>
        </a:graphic>
      </p:graphicFrame>
    </p:spTree>
    <p:extLst>
      <p:ext uri="{BB962C8B-B14F-4D97-AF65-F5344CB8AC3E}">
        <p14:creationId xmlns:p14="http://schemas.microsoft.com/office/powerpoint/2010/main" val="275568445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48</TotalTime>
  <Words>1055</Words>
  <Application>Microsoft Office PowerPoint</Application>
  <PresentationFormat>Widescreen</PresentationFormat>
  <Paragraphs>61</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Times New Roman</vt:lpstr>
      <vt:lpstr>Trebuchet MS</vt:lpstr>
      <vt:lpstr>Wingdings</vt:lpstr>
      <vt:lpstr>Wingdings 3</vt:lpstr>
      <vt:lpstr>Facet</vt:lpstr>
      <vt:lpstr>Nuts and Bolts – Tom &amp; Steve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Coover</dc:creator>
  <cp:lastModifiedBy>Steve Coover</cp:lastModifiedBy>
  <cp:revision>2</cp:revision>
  <dcterms:created xsi:type="dcterms:W3CDTF">2022-11-07T22:05:59Z</dcterms:created>
  <dcterms:modified xsi:type="dcterms:W3CDTF">2022-11-16T17:30:56Z</dcterms:modified>
</cp:coreProperties>
</file>