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Alfa Slab One" panose="020B0604020202020204" charset="0"/>
      <p:regular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xIMaKsQ1TMDqIaD+mYa8Z++Z4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5c0947e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75c0947e2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75c0947e2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7c718b5b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7c718b5b1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f7c718b5b1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f5350eb1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3f5350eb1b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f5350eb1b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f5350eb1b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3f5350eb1b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3f5350eb1b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f5350eb1b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3f5350eb1b2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f5350eb1b2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f5350eb1b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f5350eb1b2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f5350eb1b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f5350eb1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f5350eb1b2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f5350eb1b2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f5350eb1b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f5350eb1b2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3f5350eb1b2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7c718b5b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f7c718b5b1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7c718b5b1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7c718b5b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7c718b5b1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f7c718b5b1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7c718b5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3f7c718b5b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3f7c718b5b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f7c718b5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3f7c718b5b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f7c718b5b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5c0947e2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75c0947e2c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75c0947e2c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5c0947e2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75c0947e2c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375c0947e2c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3f7c718b5b1_0_84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1016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g3f7c718b5b1_0_84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g3f7c718b5b1_0_84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g3f7c718b5b1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f7c718b5b1_0_12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g3f7c718b5b1_0_12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3f7c718b5b1_0_1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f7c718b5b1_0_1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f7c718b5b1_0_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f7c718b5b1_0_1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3f7c718b5b1_0_1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f7c718b5b1_0_1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3f7c718b5b1_0_1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f7c718b5b1_0_89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g3f7c718b5b1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f7c718b5b1_0_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3f7c718b5b1_0_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g3f7c718b5b1_0_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f7c718b5b1_0_9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f7c718b5b1_0_9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3f7c718b5b1_0_9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3f7c718b5b1_0_9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f7c718b5b1_0_1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3f7c718b5b1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f7c718b5b1_0_104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g3f7c718b5b1_0_104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g3f7c718b5b1_0_1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f7c718b5b1_0_10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g3f7c718b5b1_0_10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f7c718b5b1_0_111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g3f7c718b5b1_0_11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g3f7c718b5b1_0_111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g3f7c718b5b1_0_111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g3f7c718b5b1_0_11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3f7c718b5b1_0_1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f7c718b5b1_0_118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g3f7c718b5b1_0_1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f7c718b5b1_0_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g3f7c718b5b1_0_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g3f7c718b5b1_0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LIAsgKlJLHpnMDahxCeLqAO9PPROD1Wv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wxQ1TRWbxRnGX2EsbTdu034tl2CuNPR8/vie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FbszxKp7pHCx2hVYfhm9dedsygwHsw9/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en-US"/>
              <a:t>Flag Football Basics</a:t>
            </a:r>
            <a:endParaRPr/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r>
              <a:rPr lang="en-US"/>
              <a:t>2026 Review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r>
              <a:rPr lang="en-US"/>
              <a:t>Katie Ott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Equipment</a:t>
            </a: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838200" y="1540450"/>
            <a:ext cx="6254400" cy="48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669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30"/>
              <a:buChar char="●"/>
            </a:pPr>
            <a:r>
              <a:rPr lang="en-US" sz="1930"/>
              <a:t>Ball</a:t>
            </a:r>
            <a:endParaRPr sz="1930"/>
          </a:p>
          <a:p>
            <a:pPr marL="685800" lvl="1" indent="-20669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en-US" sz="1740"/>
              <a:t>Tan color</a:t>
            </a:r>
            <a:endParaRPr sz="1740"/>
          </a:p>
          <a:p>
            <a:pPr marL="685800" lvl="1" indent="-206693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55"/>
              <a:buChar char="○"/>
            </a:pPr>
            <a:r>
              <a:rPr lang="en-US" sz="1740"/>
              <a:t>Youth size</a:t>
            </a:r>
            <a:endParaRPr sz="1740"/>
          </a:p>
          <a:p>
            <a:pPr marL="228600" lvl="0" indent="-2266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●"/>
            </a:pPr>
            <a:r>
              <a:rPr lang="en-US" sz="1930"/>
              <a:t>Mouth Piece</a:t>
            </a:r>
            <a:endParaRPr sz="1930"/>
          </a:p>
          <a:p>
            <a:pPr marL="685800" lvl="1" indent="-23241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Char char="○"/>
            </a:pPr>
            <a:r>
              <a:rPr lang="en-US" sz="1740"/>
              <a:t>Mandatory</a:t>
            </a:r>
            <a:endParaRPr sz="1740"/>
          </a:p>
          <a:p>
            <a:pPr marL="228600" lvl="0" indent="-2266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●"/>
            </a:pPr>
            <a:r>
              <a:rPr lang="en-US" sz="1930"/>
              <a:t>Flags</a:t>
            </a:r>
            <a:endParaRPr sz="1930"/>
          </a:p>
          <a:p>
            <a:pPr marL="685800" lvl="1" indent="-23241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Char char="○"/>
            </a:pPr>
            <a:r>
              <a:rPr lang="en-US" sz="1740"/>
              <a:t>Pop style or Velcro</a:t>
            </a:r>
            <a:endParaRPr sz="1740"/>
          </a:p>
          <a:p>
            <a:pPr marL="685800" lvl="1" indent="-23241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Char char="○"/>
            </a:pPr>
            <a:r>
              <a:rPr lang="en-US" sz="1740"/>
              <a:t>Single solid color </a:t>
            </a:r>
            <a:endParaRPr sz="1740"/>
          </a:p>
          <a:p>
            <a:pPr marL="685800" lvl="1" indent="-214313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455"/>
              <a:buChar char="○"/>
            </a:pPr>
            <a:r>
              <a:rPr lang="en-US" sz="1740"/>
              <a:t>One belt</a:t>
            </a:r>
            <a:endParaRPr sz="1740"/>
          </a:p>
          <a:p>
            <a:pPr marL="228600" lvl="0" indent="-2266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●"/>
            </a:pPr>
            <a:r>
              <a:rPr lang="en-US" sz="1930"/>
              <a:t>Soft helmets</a:t>
            </a:r>
            <a:endParaRPr sz="1930"/>
          </a:p>
          <a:p>
            <a:pPr marL="685800" lvl="1" indent="-23241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Char char="○"/>
            </a:pPr>
            <a:r>
              <a:rPr lang="en-US" sz="1740"/>
              <a:t>Legal if worn correctly</a:t>
            </a:r>
            <a:endParaRPr sz="1740"/>
          </a:p>
          <a:p>
            <a:pPr marL="685800" lvl="1" indent="-121920" algn="l" rtl="0">
              <a:lnSpc>
                <a:spcPct val="7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1140"/>
              <a:buNone/>
            </a:pPr>
            <a:endParaRPr sz="1240"/>
          </a:p>
        </p:txBody>
      </p:sp>
      <p:pic>
        <p:nvPicPr>
          <p:cNvPr id="202" name="Google Shape;2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650" y="4638887"/>
            <a:ext cx="2349500" cy="201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025" y="4537250"/>
            <a:ext cx="3334725" cy="22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 txBox="1">
            <a:spLocks noGrp="1"/>
          </p:cNvSpPr>
          <p:nvPr>
            <p:ph type="body" idx="1"/>
          </p:nvPr>
        </p:nvSpPr>
        <p:spPr>
          <a:xfrm>
            <a:off x="5803225" y="1690700"/>
            <a:ext cx="6254400" cy="3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669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●"/>
            </a:pPr>
            <a:r>
              <a:rPr lang="en-US" sz="1930"/>
              <a:t>Adornments</a:t>
            </a:r>
            <a:endParaRPr sz="1930"/>
          </a:p>
          <a:p>
            <a:pPr marL="685800" lvl="1" indent="-23685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○"/>
            </a:pPr>
            <a:r>
              <a:rPr lang="en-US" sz="1740"/>
              <a:t>Sunglasses </a:t>
            </a:r>
            <a:endParaRPr sz="1740"/>
          </a:p>
          <a:p>
            <a:pPr marL="1143000" lvl="2" indent="-23114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40"/>
              <a:buChar char="■"/>
            </a:pPr>
            <a:r>
              <a:rPr lang="en-US" sz="1650"/>
              <a:t>LEGAL unless prohibited by NFHS</a:t>
            </a:r>
            <a:endParaRPr sz="1650"/>
          </a:p>
          <a:p>
            <a:pPr marL="685800" lvl="1" indent="-23685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30"/>
              <a:buChar char="○"/>
            </a:pPr>
            <a:r>
              <a:rPr lang="en-US" sz="1740"/>
              <a:t>Jewelry </a:t>
            </a:r>
            <a:endParaRPr sz="1740"/>
          </a:p>
          <a:p>
            <a:pPr marL="1143000" lvl="2" indent="-23114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40"/>
              <a:buChar char="■"/>
            </a:pPr>
            <a:r>
              <a:rPr lang="en-US" sz="1650"/>
              <a:t>Illegal *Silicone plugs are OK and should be suggested for jewelry that cannot be removed</a:t>
            </a:r>
            <a:endParaRPr sz="1650"/>
          </a:p>
          <a:p>
            <a:pPr marL="1143000" lvl="2" indent="-23114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40"/>
              <a:buChar char="■"/>
            </a:pPr>
            <a:r>
              <a:rPr lang="en-US" sz="1650"/>
              <a:t>Religious and medical medals not considered jewelry</a:t>
            </a:r>
            <a:endParaRPr sz="1650"/>
          </a:p>
          <a:p>
            <a:pPr marL="685800" lvl="1" indent="-22479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40"/>
              <a:buChar char="○"/>
            </a:pPr>
            <a:r>
              <a:rPr lang="en-US" sz="1740"/>
              <a:t>Face Paint</a:t>
            </a:r>
            <a:endParaRPr sz="1740"/>
          </a:p>
          <a:p>
            <a:pPr marL="1143000" lvl="2" indent="-23114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40"/>
              <a:buChar char="■"/>
            </a:pPr>
            <a:r>
              <a:rPr lang="en-US" sz="1650"/>
              <a:t>Only a single swipe under the eye is legal </a:t>
            </a:r>
            <a:endParaRPr sz="1650"/>
          </a:p>
          <a:p>
            <a:pPr marL="685800" lvl="1" indent="-121920" algn="l" rtl="0">
              <a:lnSpc>
                <a:spcPct val="7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1140"/>
              <a:buNone/>
            </a:pPr>
            <a:endParaRPr sz="124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Uniform</a:t>
            </a: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Jersey </a:t>
            </a:r>
            <a:endParaRPr/>
          </a:p>
          <a:p>
            <a:pPr marL="685800" lvl="1" indent="-1943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MUST be tucked in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Bottoms</a:t>
            </a:r>
            <a:endParaRPr/>
          </a:p>
          <a:p>
            <a:pPr marL="685800" lvl="1" indent="-1943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No pockets</a:t>
            </a:r>
            <a:endParaRPr/>
          </a:p>
          <a:p>
            <a:pPr marL="685800" lvl="1" indent="-1943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No zippers</a:t>
            </a:r>
            <a:endParaRPr/>
          </a:p>
          <a:p>
            <a:pPr marL="685800" lvl="1" indent="-1943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No belt loops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Flags</a:t>
            </a:r>
            <a:endParaRPr/>
          </a:p>
          <a:p>
            <a:pPr marL="685800" lvl="1" indent="-1943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On the hips</a:t>
            </a:r>
            <a:endParaRPr/>
          </a:p>
          <a:p>
            <a:pPr marL="685800" lvl="1" indent="-1943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Elbows out</a:t>
            </a:r>
            <a:endParaRPr/>
          </a:p>
          <a:p>
            <a:pPr marL="685800" lvl="1" indent="-16478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Worn around the waist not the hips</a:t>
            </a:r>
            <a:endParaRPr/>
          </a:p>
          <a:p>
            <a:pPr marL="685800" lvl="1" indent="-16478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Contrasting color from shorts</a:t>
            </a:r>
            <a:endParaRPr/>
          </a:p>
          <a:p>
            <a:pPr marL="685800" lvl="1" indent="-16478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ct val="94737"/>
              <a:buChar char="○"/>
            </a:pPr>
            <a:r>
              <a:rPr lang="en-US"/>
              <a:t>Potential flag guarding penalty if flags shift after possession causing material impact on defender’s ability to pull the flag</a:t>
            </a:r>
            <a:endParaRPr/>
          </a:p>
        </p:txBody>
      </p:sp>
      <p:pic>
        <p:nvPicPr>
          <p:cNvPr id="212" name="Google Shape;212;p5" descr="4 Athletes Putting Girls Flag Football on the Map - 5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397000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Pre-Game</a:t>
            </a: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Conference with the coaches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Accompany the R to talk to the coaches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R will use this as a time to talk to coaches about unusual plays, jewelry, jerseys, flags</a:t>
            </a:r>
            <a:endParaRPr/>
          </a:p>
          <a:p>
            <a:pPr marL="685800" lvl="1" indent="-1933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Confirm that all players are legally equipped by rule</a:t>
            </a:r>
            <a:endParaRPr/>
          </a:p>
          <a:p>
            <a:pPr marL="685800" lvl="1" indent="-1933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Discuss team box restrictions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Equipment checks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No formal lineups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Observe teams/players during warm-ups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Talk to coaches if you see anything 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Pre-game responsibilities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Head Line Judge – instruct the down box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Line Judge – instruct the clock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5c0947e2c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Mechanics</a:t>
            </a:r>
            <a:endParaRPr/>
          </a:p>
        </p:txBody>
      </p:sp>
      <p:sp>
        <p:nvSpPr>
          <p:cNvPr id="226" name="Google Shape;226;g375c0947e2c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37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Head Line Judge 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Initial position is on the LOS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Make sure the down box is in the correct spot and displays the correct down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Mark the LOS for the defense (1 yard off the ball)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Responsible for sideline, endline to endline</a:t>
            </a:r>
            <a:br>
              <a:rPr lang="en-US"/>
            </a:br>
            <a:endParaRPr/>
          </a:p>
          <a:p>
            <a:pPr marL="228600" lvl="0" indent="-1441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Line Judge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Initial position is on the LOS, on sideline opposite of HL</a:t>
            </a:r>
            <a:endParaRPr/>
          </a:p>
          <a:p>
            <a:pPr marL="1143000" lvl="2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■"/>
            </a:pPr>
            <a:r>
              <a:rPr lang="en-US" sz="2400"/>
              <a:t>In certain situations the Referee may instruct the LJ’s original position at line to gain or goal line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Count the defense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Mark the LOS for the defense (1 yard off the ball)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Responsible for sideline, endline to endline</a:t>
            </a:r>
            <a:br>
              <a:rPr lang="en-US"/>
            </a:br>
            <a:endParaRPr/>
          </a:p>
          <a:p>
            <a:pPr marL="228600" lvl="0" indent="-14414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Referee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Initial position 12-15 yards back from the LOS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Count the offense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Responsible for play clock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Rule on fouls on the QB</a:t>
            </a:r>
            <a:endParaRPr/>
          </a:p>
          <a:p>
            <a:pPr marL="685800" lvl="1" indent="-1943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Spots the ball </a:t>
            </a:r>
            <a:endParaRPr/>
          </a:p>
        </p:txBody>
      </p:sp>
      <p:grpSp>
        <p:nvGrpSpPr>
          <p:cNvPr id="227" name="Google Shape;227;g375c0947e2c_0_0"/>
          <p:cNvGrpSpPr/>
          <p:nvPr/>
        </p:nvGrpSpPr>
        <p:grpSpPr>
          <a:xfrm>
            <a:off x="7814360" y="598219"/>
            <a:ext cx="3539570" cy="5661881"/>
            <a:chOff x="7814360" y="598219"/>
            <a:chExt cx="3539570" cy="5661881"/>
          </a:xfrm>
        </p:grpSpPr>
        <p:grpSp>
          <p:nvGrpSpPr>
            <p:cNvPr id="228" name="Google Shape;228;g375c0947e2c_0_0"/>
            <p:cNvGrpSpPr/>
            <p:nvPr/>
          </p:nvGrpSpPr>
          <p:grpSpPr>
            <a:xfrm rot="5400000">
              <a:off x="6753347" y="1659516"/>
              <a:ext cx="5661881" cy="3539287"/>
              <a:chOff x="3093823" y="3059670"/>
              <a:chExt cx="6819900" cy="3556000"/>
            </a:xfrm>
          </p:grpSpPr>
          <p:pic>
            <p:nvPicPr>
              <p:cNvPr id="229" name="Google Shape;229;g375c0947e2c_0_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93823" y="3059670"/>
                <a:ext cx="6819900" cy="355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0" name="Google Shape;230;g375c0947e2c_0_0"/>
              <p:cNvSpPr/>
              <p:nvPr/>
            </p:nvSpPr>
            <p:spPr>
              <a:xfrm>
                <a:off x="3472249" y="3818238"/>
                <a:ext cx="5029200" cy="1828800"/>
              </a:xfrm>
              <a:prstGeom prst="rect">
                <a:avLst/>
              </a:prstGeom>
              <a:solidFill>
                <a:schemeClr val="accent1">
                  <a:alpha val="57649"/>
                </a:schemeClr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1" name="Google Shape;231;g375c0947e2c_0_0"/>
              <p:cNvCxnSpPr/>
              <p:nvPr/>
            </p:nvCxnSpPr>
            <p:spPr>
              <a:xfrm>
                <a:off x="3978876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2" name="Google Shape;232;g375c0947e2c_0_0"/>
              <p:cNvCxnSpPr/>
              <p:nvPr/>
            </p:nvCxnSpPr>
            <p:spPr>
              <a:xfrm>
                <a:off x="4996249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3" name="Google Shape;233;g375c0947e2c_0_0"/>
              <p:cNvCxnSpPr/>
              <p:nvPr/>
            </p:nvCxnSpPr>
            <p:spPr>
              <a:xfrm>
                <a:off x="6013622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g375c0947e2c_0_0"/>
              <p:cNvCxnSpPr/>
              <p:nvPr/>
            </p:nvCxnSpPr>
            <p:spPr>
              <a:xfrm>
                <a:off x="7030995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5" name="Google Shape;235;g375c0947e2c_0_0"/>
              <p:cNvCxnSpPr/>
              <p:nvPr/>
            </p:nvCxnSpPr>
            <p:spPr>
              <a:xfrm>
                <a:off x="8048368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36" name="Google Shape;236;g375c0947e2c_0_0"/>
              <p:cNvCxnSpPr/>
              <p:nvPr/>
            </p:nvCxnSpPr>
            <p:spPr>
              <a:xfrm>
                <a:off x="4690078" y="4605638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37" name="Google Shape;237;g375c0947e2c_0_0"/>
            <p:cNvSpPr/>
            <p:nvPr/>
          </p:nvSpPr>
          <p:spPr>
            <a:xfrm>
              <a:off x="7814360" y="2578100"/>
              <a:ext cx="224700" cy="1727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8" name="Google Shape;238;g375c0947e2c_0_0" descr="an illustration of a football with a white stripe on the side (Provided by Tenor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135770">
            <a:off x="9657928" y="1674428"/>
            <a:ext cx="214246" cy="21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75c0947e2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4175" y="1690825"/>
            <a:ext cx="358650" cy="3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75c0947e2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0375" y="1690825"/>
            <a:ext cx="358650" cy="3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75c0947e2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4813" y="1107575"/>
            <a:ext cx="358650" cy="3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</a:t>
            </a:r>
            <a:endParaRPr/>
          </a:p>
        </p:txBody>
      </p:sp>
      <p:sp>
        <p:nvSpPr>
          <p:cNvPr id="248" name="Google Shape;248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913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Each game consists of 4, 12 minute quarters</a:t>
            </a:r>
            <a:endParaRPr/>
          </a:p>
          <a:p>
            <a:pPr marL="228600" lvl="0" indent="-2552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Each half, and each new series following a TD starts from the offense’s 14 yard line (A-14)</a:t>
            </a:r>
            <a:endParaRPr/>
          </a:p>
          <a:p>
            <a:pPr marL="228600" lvl="0" indent="-2552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4 downs to reach the next zone to gain</a:t>
            </a:r>
            <a:endParaRPr/>
          </a:p>
          <a:p>
            <a:pPr marL="228600" lvl="0" indent="-2552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If a foul takes a team backwards into a different zone, they still have to reach the original zone to gain in order to get a first down</a:t>
            </a:r>
            <a:endParaRPr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249" name="Google Shape;249;p7"/>
          <p:cNvGrpSpPr/>
          <p:nvPr/>
        </p:nvGrpSpPr>
        <p:grpSpPr>
          <a:xfrm>
            <a:off x="7814360" y="598143"/>
            <a:ext cx="3539439" cy="5661714"/>
            <a:chOff x="7814360" y="598144"/>
            <a:chExt cx="3539439" cy="5661714"/>
          </a:xfrm>
        </p:grpSpPr>
        <p:grpSp>
          <p:nvGrpSpPr>
            <p:cNvPr id="250" name="Google Shape;250;p7"/>
            <p:cNvGrpSpPr/>
            <p:nvPr/>
          </p:nvGrpSpPr>
          <p:grpSpPr>
            <a:xfrm rot="5400000">
              <a:off x="6753223" y="1659281"/>
              <a:ext cx="5661714" cy="3539439"/>
              <a:chOff x="3093823" y="3059670"/>
              <a:chExt cx="6819900" cy="3556000"/>
            </a:xfrm>
          </p:grpSpPr>
          <p:pic>
            <p:nvPicPr>
              <p:cNvPr id="251" name="Google Shape;251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93823" y="3059670"/>
                <a:ext cx="6819900" cy="355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2" name="Google Shape;252;p7"/>
              <p:cNvSpPr/>
              <p:nvPr/>
            </p:nvSpPr>
            <p:spPr>
              <a:xfrm>
                <a:off x="3472249" y="3818238"/>
                <a:ext cx="5029200" cy="1828800"/>
              </a:xfrm>
              <a:prstGeom prst="rect">
                <a:avLst/>
              </a:prstGeom>
              <a:solidFill>
                <a:schemeClr val="accent1">
                  <a:alpha val="57647"/>
                </a:schemeClr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3" name="Google Shape;253;p7"/>
              <p:cNvCxnSpPr/>
              <p:nvPr/>
            </p:nvCxnSpPr>
            <p:spPr>
              <a:xfrm>
                <a:off x="3978876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4996249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6013622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7030995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8048368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690078" y="4605638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259" name="Google Shape;259;p7"/>
            <p:cNvSpPr/>
            <p:nvPr/>
          </p:nvSpPr>
          <p:spPr>
            <a:xfrm>
              <a:off x="7814360" y="2578100"/>
              <a:ext cx="224740" cy="1727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- Timing</a:t>
            </a:r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Each team has 3 timeouts per half, they do not carry over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Clock will stop for: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Down ends where there is a penalty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Team or Official’s time out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A score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A touchback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Inadvertent whistle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2 minute timeout</a:t>
            </a:r>
            <a:endParaRPr/>
          </a:p>
          <a:p>
            <a:pPr marL="685800" lvl="1" indent="-21050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4737"/>
              <a:buChar char="○"/>
            </a:pPr>
            <a:r>
              <a:rPr lang="en-US"/>
              <a:t>New series for B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Incomplete pass (final 2 minutes of each half)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Ball runner goes out of bounds (final 2 minutes of each half) </a:t>
            </a:r>
            <a:endParaRPr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Offense is awarded a 1</a:t>
            </a:r>
            <a:r>
              <a:rPr lang="en-US" baseline="30000"/>
              <a:t>st</a:t>
            </a:r>
            <a:r>
              <a:rPr lang="en-US"/>
              <a:t> down, clock will start on the ready for play (final 2 minutes of each half)</a:t>
            </a:r>
            <a:endParaRPr/>
          </a:p>
          <a:p>
            <a:pPr marL="228600" lvl="0" indent="-2324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/>
              <a:t>Mercy rule: </a:t>
            </a:r>
            <a:endParaRPr/>
          </a:p>
          <a:p>
            <a:pPr marL="685800" lvl="1" indent="-23241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When the point margin exceeds </a:t>
            </a:r>
            <a:r>
              <a:rPr lang="en-US" b="1"/>
              <a:t>27 </a:t>
            </a:r>
            <a:r>
              <a:rPr lang="en-US"/>
              <a:t>points in the 4th quarter, the clock will run continuously for the remainder of the game. The game clock will only stop for team timeouts and officials’ timeouts.</a:t>
            </a:r>
            <a:endParaRPr/>
          </a:p>
          <a:p>
            <a:pPr marL="22860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16667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– Line of Scrimmage</a:t>
            </a:r>
            <a:endParaRPr/>
          </a:p>
        </p:txBody>
      </p:sp>
      <p:sp>
        <p:nvSpPr>
          <p:cNvPr id="273" name="Google Shape;27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913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None/>
            </a:pPr>
            <a:r>
              <a:rPr lang="en-US"/>
              <a:t>Offense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Only the Snapper must be on the line of scrimmage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Side snap or between the legs are both legal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All players must be in different numbers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QB must be two yards back from the LOS to receive the snap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None/>
            </a:pPr>
            <a:r>
              <a:rPr lang="en-US"/>
              <a:t>Defense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Defensive scrimmage line is 1 yard off the ball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Lining up ANYWHERE within that 1 yard is Encroachment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16667"/>
              <a:buNone/>
            </a:pPr>
            <a:endParaRPr/>
          </a:p>
        </p:txBody>
      </p:sp>
      <p:pic>
        <p:nvPicPr>
          <p:cNvPr id="274" name="Google Shape;274;p8" descr="NFL Flag Football Ru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300" y="1677194"/>
            <a:ext cx="3492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7300" y="4258213"/>
            <a:ext cx="380047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– Scrimmage Plays</a:t>
            </a:r>
            <a:endParaRPr/>
          </a:p>
        </p:txBody>
      </p:sp>
      <p:sp>
        <p:nvSpPr>
          <p:cNvPr id="282" name="Google Shape;28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Passes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One forward pass per down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Unlimited backwards passes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Running plays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Unlimited running plays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Unlimited QB runs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Forward handoff only behind the LOS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Unlimited backwards handoffs </a:t>
            </a:r>
            <a:endParaRPr/>
          </a:p>
        </p:txBody>
      </p:sp>
      <p:pic>
        <p:nvPicPr>
          <p:cNvPr id="283" name="Google Shape;283;p10" descr="Are Olympics next? Flag football'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025" y="3929075"/>
            <a:ext cx="36068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 descr="flag footba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1450" y="1398825"/>
            <a:ext cx="34925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– Fumbles, Muff, Backwards Pass</a:t>
            </a:r>
            <a:endParaRPr/>
          </a:p>
        </p:txBody>
      </p:sp>
      <p:sp>
        <p:nvSpPr>
          <p:cNvPr id="291" name="Google Shape;29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Fumble, Muff, &amp; Backwards Passes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Dead ball once grounded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Live ball if recovered before being grounded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Spot following a fumble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Returned to the spot of the fumble / end of the run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The ball belongs to the passing or fumbling team unless lost after fourth down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– Dead ball </a:t>
            </a:r>
            <a:endParaRPr/>
          </a:p>
        </p:txBody>
      </p:sp>
      <p:sp>
        <p:nvSpPr>
          <p:cNvPr id="298" name="Google Shape;29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The following cause the ball to become dead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Flag is pulled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Runner goes out of bounds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When a player with only one flag is touched between the shoulder and knee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Scrimmage kick crosses the Goal Line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Grounded fumble, muff, or backwards pass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f7c718b5b1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Mechanics changes</a:t>
            </a:r>
            <a:endParaRPr/>
          </a:p>
        </p:txBody>
      </p:sp>
      <p:sp>
        <p:nvSpPr>
          <p:cNvPr id="74" name="Google Shape;74;g3f7c718b5b1_0_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Field Judge is now the Line Judge	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Initial position is on the LOS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 certain situations the Referee may instruct the LJ to move to the line to gain or the goal line</a:t>
            </a:r>
            <a:br>
              <a:rPr lang="en-US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Scrimmage kick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Both HL and LJ initial position is with the deep receiver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 has responsibility for the LOS (snap, kick crossing the line)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- Blocking</a:t>
            </a:r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Blocking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Blocking is </a:t>
            </a:r>
            <a:r>
              <a:rPr lang="en-US" u="sng"/>
              <a:t>illegal</a:t>
            </a:r>
            <a:endParaRPr u="sng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Legal Screen blocking is allowed anywhere on the field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/>
              <a:t>No extended arms, use of hands, arms, elbows, or legs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Judgement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/>
              <a:t>Right of Place = Defender has established position in front of blocker or runner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/>
              <a:t>Right of Way = Blocker or runner who is moving may not be contacted by a defender in motion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US"/>
              <a:t>Right of </a:t>
            </a:r>
            <a:r>
              <a:rPr lang="en-US" u="sng"/>
              <a:t>Place</a:t>
            </a:r>
            <a:r>
              <a:rPr lang="en-US"/>
              <a:t> supersedes Right of </a:t>
            </a:r>
            <a:r>
              <a:rPr lang="en-US" u="sng"/>
              <a:t>Way</a:t>
            </a:r>
            <a:endParaRPr u="sng"/>
          </a:p>
          <a:p>
            <a:pPr marL="1143000" lvl="2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Once the defender has established a right of way, the blocker must avoid contact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f5350eb1b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- Blocking</a:t>
            </a:r>
            <a:endParaRPr/>
          </a:p>
        </p:txBody>
      </p:sp>
      <p:sp>
        <p:nvSpPr>
          <p:cNvPr id="312" name="Google Shape;312;g3f5350eb1b2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Officials must watch the initial positioning of the screener, not just the contact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screener may NOT: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Step too close behind a stationary opponent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Guidance is 1-2 steps based on speed of defender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Initiate contact when taking position in front or to the side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Defender allowed to stop or change direction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Establish a position too close to a moving opponent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Defender must have opportunity to avoid contact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f5350eb1b2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- Blocking</a:t>
            </a:r>
            <a:endParaRPr/>
          </a:p>
        </p:txBody>
      </p:sp>
      <p:sp>
        <p:nvSpPr>
          <p:cNvPr id="319" name="Google Shape;319;g3f5350eb1b2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Maintaining the block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After establishing position (right of place) screener cannot move to maintain the block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If they move, they give up right of place and the defender will have an established right of way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Screener can only move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In the same direction of the defender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Along the same path of the defender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Movement to maintain a position, with contact is an illegal block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f5350eb1b2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- Blocking</a:t>
            </a:r>
            <a:endParaRPr/>
          </a:p>
        </p:txBody>
      </p:sp>
      <p:sp>
        <p:nvSpPr>
          <p:cNvPr id="326" name="Google Shape;326;g3f5350eb1b2_0_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our judgement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Screen blocking must occur without initiating contact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Watch the setup - distance and movement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Defender must be able to stop, change direction, or avoid the screen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Hands, legs outside the frame of the body are good indicators of illegal blocking 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3f5350eb1b2_0_18" title="Charging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887200" cy="631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3f5350eb1b2_0_25" title="Illegal blocking 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887200" cy="551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3f5350eb1b2_0_32" title="Illegal blocking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172677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- Kicking</a:t>
            </a:r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Kicking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No kickoffs – each new drives at the 14 yard line </a:t>
            </a:r>
            <a:endParaRPr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Exceptions: After a safety, the ball will be put in play by a scrimmage kick from the 20 yard line</a:t>
            </a:r>
            <a:endParaRPr/>
          </a:p>
          <a:p>
            <a:pPr marL="1143000" lvl="2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Scrimmage kicks – only punts</a:t>
            </a:r>
            <a:endParaRPr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K must declare punt or play on 4</a:t>
            </a:r>
            <a:r>
              <a:rPr lang="en-US" baseline="30000"/>
              <a:t>th</a:t>
            </a:r>
            <a:r>
              <a:rPr lang="en-US"/>
              <a:t> down; if they delay the R will mark the ball ready for play</a:t>
            </a:r>
            <a:endParaRPr/>
          </a:p>
          <a:p>
            <a:pPr marL="1143000" lvl="2" indent="-1997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4737"/>
              <a:buChar char="■"/>
            </a:pPr>
            <a:r>
              <a:rPr lang="en-US"/>
              <a:t>Timeout required to change declaration</a:t>
            </a:r>
            <a:endParaRPr/>
          </a:p>
          <a:p>
            <a:pPr marL="1143000" lvl="2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If punt is declared all players must be stationary until the ball is kicked</a:t>
            </a:r>
            <a:endParaRPr/>
          </a:p>
          <a:p>
            <a:pPr marL="1143000" lvl="2" indent="-1997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4737"/>
              <a:buChar char="■"/>
            </a:pPr>
            <a:r>
              <a:rPr lang="en-US"/>
              <a:t>If punt is declared, R will hold the snap while defense subs (up to 20s on play clock)</a:t>
            </a:r>
            <a:endParaRPr/>
          </a:p>
          <a:p>
            <a:pPr marL="685800" lvl="1" indent="-2057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R can catch or recover a kick and advance </a:t>
            </a:r>
            <a:endParaRPr/>
          </a:p>
          <a:p>
            <a:pPr marL="685800" lvl="1" indent="-2057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If R muffs or fumbles the kick and it hits the ground the ball is dead</a:t>
            </a:r>
            <a:endParaRPr/>
          </a:p>
          <a:p>
            <a:pPr marL="685800" lvl="1" indent="-2057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If R muffs the kick and K recovers the ball while it is still in the air, the ball is dead and it is K’s ball</a:t>
            </a:r>
            <a:endParaRPr/>
          </a:p>
          <a:p>
            <a:pPr marL="685800" lvl="1" indent="-2057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Touchbacks – once the kick breaks the plane of the goal line, the ball is dead and it is a touchback</a:t>
            </a:r>
            <a:endParaRPr/>
          </a:p>
          <a:p>
            <a:pPr marL="685800" lvl="1" indent="-2057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Kick Catching interference – same as in tackle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16667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Game - Scoring</a:t>
            </a:r>
            <a:endParaRPr/>
          </a:p>
        </p:txBody>
      </p:sp>
      <p:sp>
        <p:nvSpPr>
          <p:cNvPr id="358" name="Google Shape;35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18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Scoring</a:t>
            </a:r>
            <a:endParaRPr/>
          </a:p>
          <a:p>
            <a:pPr marL="685800" lvl="1" indent="-2171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TD </a:t>
            </a:r>
            <a:endParaRPr/>
          </a:p>
          <a:p>
            <a:pPr marL="1143000" lvl="2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6 pt</a:t>
            </a:r>
            <a:endParaRPr/>
          </a:p>
          <a:p>
            <a:pPr marL="685800" lvl="1" indent="-2171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Try</a:t>
            </a:r>
            <a:endParaRPr/>
          </a:p>
          <a:p>
            <a:pPr marL="1143000" lvl="2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1 pt from the 3 yard line</a:t>
            </a:r>
            <a:endParaRPr/>
          </a:p>
          <a:p>
            <a:pPr marL="1143000" lvl="2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2 pt from the 10 yard line</a:t>
            </a:r>
            <a:endParaRPr/>
          </a:p>
          <a:p>
            <a:pPr marL="1143000" lvl="2" indent="-2190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Drive following a try starts on the 14 yard line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endParaRPr/>
          </a:p>
          <a:p>
            <a:pPr marL="685800" lvl="1" indent="-21717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Char char="○"/>
            </a:pPr>
            <a:r>
              <a:rPr lang="en-US"/>
              <a:t>Safety</a:t>
            </a:r>
            <a:endParaRPr/>
          </a:p>
          <a:p>
            <a:pPr marL="1143000" lvl="2" indent="-21907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2 pts  </a:t>
            </a:r>
            <a:endParaRPr/>
          </a:p>
          <a:p>
            <a:pPr marL="1143000" lvl="2" indent="-21907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Char char="■"/>
            </a:pPr>
            <a:r>
              <a:rPr lang="en-US"/>
              <a:t>Drive following a safety starts with a scrimmage kick from the 20 yd line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16667"/>
              <a:buNone/>
            </a:pPr>
            <a:endParaRPr/>
          </a:p>
        </p:txBody>
      </p:sp>
      <p:grpSp>
        <p:nvGrpSpPr>
          <p:cNvPr id="359" name="Google Shape;359;p15"/>
          <p:cNvGrpSpPr/>
          <p:nvPr/>
        </p:nvGrpSpPr>
        <p:grpSpPr>
          <a:xfrm>
            <a:off x="7814360" y="598143"/>
            <a:ext cx="3539439" cy="5661714"/>
            <a:chOff x="7814360" y="598144"/>
            <a:chExt cx="3539439" cy="5661714"/>
          </a:xfrm>
        </p:grpSpPr>
        <p:grpSp>
          <p:nvGrpSpPr>
            <p:cNvPr id="360" name="Google Shape;360;p15"/>
            <p:cNvGrpSpPr/>
            <p:nvPr/>
          </p:nvGrpSpPr>
          <p:grpSpPr>
            <a:xfrm rot="5400000">
              <a:off x="6753223" y="1659281"/>
              <a:ext cx="5661714" cy="3539439"/>
              <a:chOff x="3093823" y="3059670"/>
              <a:chExt cx="6819900" cy="3556000"/>
            </a:xfrm>
          </p:grpSpPr>
          <p:pic>
            <p:nvPicPr>
              <p:cNvPr id="361" name="Google Shape;361;p1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93823" y="3059670"/>
                <a:ext cx="6819900" cy="355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2" name="Google Shape;362;p15"/>
              <p:cNvSpPr/>
              <p:nvPr/>
            </p:nvSpPr>
            <p:spPr>
              <a:xfrm>
                <a:off x="3472249" y="3818238"/>
                <a:ext cx="5029200" cy="1828800"/>
              </a:xfrm>
              <a:prstGeom prst="rect">
                <a:avLst/>
              </a:prstGeom>
              <a:solidFill>
                <a:schemeClr val="accent1">
                  <a:alpha val="57647"/>
                </a:schemeClr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3" name="Google Shape;363;p15"/>
              <p:cNvCxnSpPr/>
              <p:nvPr/>
            </p:nvCxnSpPr>
            <p:spPr>
              <a:xfrm>
                <a:off x="3978876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4" name="Google Shape;364;p15"/>
              <p:cNvCxnSpPr/>
              <p:nvPr/>
            </p:nvCxnSpPr>
            <p:spPr>
              <a:xfrm>
                <a:off x="4996249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15"/>
              <p:cNvCxnSpPr/>
              <p:nvPr/>
            </p:nvCxnSpPr>
            <p:spPr>
              <a:xfrm>
                <a:off x="6013622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6" name="Google Shape;366;p15"/>
              <p:cNvCxnSpPr/>
              <p:nvPr/>
            </p:nvCxnSpPr>
            <p:spPr>
              <a:xfrm>
                <a:off x="7030995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15"/>
              <p:cNvCxnSpPr/>
              <p:nvPr/>
            </p:nvCxnSpPr>
            <p:spPr>
              <a:xfrm>
                <a:off x="8048368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15"/>
              <p:cNvCxnSpPr/>
              <p:nvPr/>
            </p:nvCxnSpPr>
            <p:spPr>
              <a:xfrm>
                <a:off x="4690078" y="4618403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15"/>
              <p:cNvCxnSpPr/>
              <p:nvPr/>
            </p:nvCxnSpPr>
            <p:spPr>
              <a:xfrm>
                <a:off x="7026332" y="4618403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15"/>
              <p:cNvCxnSpPr/>
              <p:nvPr/>
            </p:nvCxnSpPr>
            <p:spPr>
              <a:xfrm>
                <a:off x="7494711" y="4618403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15"/>
              <p:cNvCxnSpPr/>
              <p:nvPr/>
            </p:nvCxnSpPr>
            <p:spPr>
              <a:xfrm>
                <a:off x="7759872" y="4618403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72" name="Google Shape;372;p15"/>
            <p:cNvSpPr/>
            <p:nvPr/>
          </p:nvSpPr>
          <p:spPr>
            <a:xfrm>
              <a:off x="7814360" y="2578100"/>
              <a:ext cx="224740" cy="17272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 txBox="1"/>
            <p:nvPr/>
          </p:nvSpPr>
          <p:spPr>
            <a:xfrm>
              <a:off x="9136383" y="4350665"/>
              <a:ext cx="89539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pt try</a:t>
              </a:r>
              <a:endParaRPr/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9136383" y="4114907"/>
              <a:ext cx="89539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pt try</a:t>
              </a:r>
              <a:endParaRPr/>
            </a:p>
          </p:txBody>
        </p:sp>
        <p:sp>
          <p:nvSpPr>
            <p:cNvPr id="375" name="Google Shape;375;p15"/>
            <p:cNvSpPr txBox="1"/>
            <p:nvPr/>
          </p:nvSpPr>
          <p:spPr>
            <a:xfrm>
              <a:off x="8778471" y="3658928"/>
              <a:ext cx="895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LOS after safety</a:t>
              </a:r>
              <a:endParaRPr/>
            </a:p>
          </p:txBody>
        </p:sp>
        <p:sp>
          <p:nvSpPr>
            <p:cNvPr id="376" name="Google Shape;376;p15"/>
            <p:cNvSpPr txBox="1"/>
            <p:nvPr/>
          </p:nvSpPr>
          <p:spPr>
            <a:xfrm>
              <a:off x="9003221" y="1699598"/>
              <a:ext cx="895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Starting LOS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Common Offensive Fouls</a:t>
            </a:r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1752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False Start</a:t>
            </a:r>
            <a:endParaRPr/>
          </a:p>
          <a:p>
            <a:pPr marL="228600" lvl="0" indent="-1752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Illegal Shift / Motion</a:t>
            </a:r>
            <a:endParaRPr/>
          </a:p>
          <a:p>
            <a:pPr marL="228600" lvl="0" indent="-1752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Sideline interference</a:t>
            </a:r>
            <a:endParaRPr/>
          </a:p>
          <a:p>
            <a:pPr marL="228600" lvl="0" indent="-1752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Helping the runner</a:t>
            </a:r>
            <a:endParaRPr/>
          </a:p>
          <a:p>
            <a:pPr marL="228600" lvl="0" indent="-1752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Flag Guarding</a:t>
            </a:r>
            <a:endParaRPr/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Charging </a:t>
            </a:r>
            <a:endParaRPr/>
          </a:p>
          <a:p>
            <a:pPr marL="228600" lvl="0" indent="-1752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Illegal Blocking / Illegal Personal Contact</a:t>
            </a:r>
            <a:endParaRPr/>
          </a:p>
          <a:p>
            <a:pPr marL="228600" lvl="0" indent="-1752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Pass Interference</a:t>
            </a:r>
            <a:endParaRPr/>
          </a:p>
          <a:p>
            <a:pPr marL="228600" lvl="0" indent="-1308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Intentional Grounding (loss of down)</a:t>
            </a:r>
            <a:endParaRPr/>
          </a:p>
          <a:p>
            <a:pPr marL="228600" lvl="0" indent="-194310" algn="l" rtl="0"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Illegal forward pass – watch for the double pass (loss of down)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16667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f7c718b5b1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&amp; Updated Rules</a:t>
            </a:r>
            <a:endParaRPr/>
          </a:p>
        </p:txBody>
      </p:sp>
      <p:sp>
        <p:nvSpPr>
          <p:cNvPr id="81" name="Google Shape;81;g3f7c718b5b1_0_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1-1-3: All teams must begin with 7 players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2-18: Provides the definition of hurdling (already a foul)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3-4-4e: Two minute warning is </a:t>
            </a:r>
            <a:r>
              <a:rPr lang="en-US" b="1"/>
              <a:t>not</a:t>
            </a:r>
            <a:r>
              <a:rPr lang="en-US"/>
              <a:t> a timeout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3-5-1: Increases team timeouts per half to </a:t>
            </a:r>
            <a:r>
              <a:rPr lang="en-US" b="1"/>
              <a:t>3</a:t>
            </a:r>
            <a:endParaRPr b="1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9-7-4: Ball in player possession shall not be batted, stripped, or attempted to be stripped (Illegal batting - 10yd penalty)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Common Defensive Fouls</a:t>
            </a:r>
            <a:endParaRPr/>
          </a:p>
        </p:txBody>
      </p:sp>
      <p:sp>
        <p:nvSpPr>
          <p:cNvPr id="390" name="Google Shape;39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1885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Encroachment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Pass Interference</a:t>
            </a:r>
            <a:endParaRPr/>
          </a:p>
          <a:p>
            <a:pPr marL="228600" lvl="0" indent="-1393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Holding 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Charging into the player (automatic first down)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Roughing the Passer (automatic first down)</a:t>
            </a:r>
            <a:endParaRPr/>
          </a:p>
          <a:p>
            <a:pPr marL="228600" lvl="0" indent="-18859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7"/>
              <a:buChar char="●"/>
            </a:pPr>
            <a:r>
              <a:rPr lang="en-US"/>
              <a:t>Hurdling (automatic first down)</a:t>
            </a:r>
            <a:endParaRPr/>
          </a:p>
          <a:p>
            <a:pPr marL="228600" lvl="0" indent="-1393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Tripping (automatic first down)</a:t>
            </a:r>
            <a:endParaRPr/>
          </a:p>
          <a:p>
            <a:pPr marL="228600" lvl="0" indent="-1393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Illegal personal contact (automatic first down)</a:t>
            </a:r>
            <a:endParaRPr/>
          </a:p>
          <a:p>
            <a:pPr marL="228600" lvl="0" indent="-1393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Unsportsmanlike conduct (automatic first down)</a:t>
            </a:r>
            <a:endParaRPr/>
          </a:p>
          <a:p>
            <a:pPr marL="228600" lvl="0" indent="-1393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Sideline interference 3+ (automatic first down)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5263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6316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ct val="116667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f7c718b5b1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&amp; Updated Rules</a:t>
            </a:r>
            <a:endParaRPr/>
          </a:p>
        </p:txBody>
      </p:sp>
      <p:sp>
        <p:nvSpPr>
          <p:cNvPr id="88" name="Google Shape;88;g3f7c718b5b1_0_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2-36-10, 3-4-3-l, 4-1-1, 8-3-9 exception, 8-4-3 exception:</a:t>
            </a:r>
            <a:endParaRPr/>
          </a:p>
          <a:p>
            <a:pPr marL="914400" lvl="1" indent="-33432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4286"/>
              <a:buChar char="○"/>
            </a:pPr>
            <a:r>
              <a:rPr lang="en-US" sz="2800"/>
              <a:t>The scoring team may (if trailing in score) elect to keep possession of the ball. The scoring team would take possession, fourth down, on their own 20-yard line. All rules, including timing, for a scrimmage down apply</a:t>
            </a:r>
            <a:r>
              <a:rPr lang="en-US" sz="1450">
                <a:solidFill>
                  <a:srgbClr val="303537"/>
                </a:solidFill>
                <a:highlight>
                  <a:srgbClr val="FFFFFF"/>
                </a:highlight>
              </a:rPr>
              <a:t>.</a:t>
            </a:r>
            <a:endParaRPr sz="1450">
              <a:solidFill>
                <a:srgbClr val="303537"/>
              </a:solidFill>
              <a:highlight>
                <a:srgbClr val="FFFFFF"/>
              </a:highlight>
            </a:endParaRPr>
          </a:p>
          <a:p>
            <a:pPr marL="457200" lvl="0" indent="-33432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4-1-1 &amp; 8-5-5:</a:t>
            </a:r>
            <a:endParaRPr/>
          </a:p>
          <a:p>
            <a:pPr marL="914400" lvl="1" indent="-33432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64286"/>
              <a:buChar char="○"/>
            </a:pPr>
            <a:r>
              <a:rPr lang="en-US" sz="2800"/>
              <a:t>The team whose goal line was not involved shall put the ball in play by a scrimmage kick from its own 20-yard line after a safety.</a:t>
            </a:r>
            <a:endParaRPr sz="1450">
              <a:solidFill>
                <a:srgbClr val="303537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7c718b5b1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Field	</a:t>
            </a:r>
            <a:endParaRPr/>
          </a:p>
        </p:txBody>
      </p:sp>
      <p:sp>
        <p:nvSpPr>
          <p:cNvPr id="95" name="Google Shape;95;g3f7c718b5b1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40 yards wide x 80 yards long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2, 10 yard end zones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4 different possible configurations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f7c718b5b1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Field	</a:t>
            </a:r>
            <a:endParaRPr/>
          </a:p>
        </p:txBody>
      </p:sp>
      <p:sp>
        <p:nvSpPr>
          <p:cNvPr id="102" name="Google Shape;102;g3f7c718b5b1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10 yard line to 10 yard line, centered on the field (CIF standard)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Use standard hash marks</a:t>
            </a:r>
            <a:endParaRPr/>
          </a:p>
        </p:txBody>
      </p:sp>
      <p:grpSp>
        <p:nvGrpSpPr>
          <p:cNvPr id="103" name="Google Shape;103;g3f7c718b5b1_0_6"/>
          <p:cNvGrpSpPr/>
          <p:nvPr/>
        </p:nvGrpSpPr>
        <p:grpSpPr>
          <a:xfrm>
            <a:off x="1849223" y="2936875"/>
            <a:ext cx="6819900" cy="3556150"/>
            <a:chOff x="1849223" y="2936875"/>
            <a:chExt cx="6819900" cy="3556150"/>
          </a:xfrm>
        </p:grpSpPr>
        <p:pic>
          <p:nvPicPr>
            <p:cNvPr id="104" name="Google Shape;104;g3f7c718b5b1_0_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9223" y="2936875"/>
              <a:ext cx="6819900" cy="3556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" name="Google Shape;105;g3f7c718b5b1_0_6"/>
            <p:cNvGrpSpPr/>
            <p:nvPr/>
          </p:nvGrpSpPr>
          <p:grpSpPr>
            <a:xfrm>
              <a:off x="2744574" y="3650293"/>
              <a:ext cx="5029200" cy="1828800"/>
              <a:chOff x="2227649" y="3695443"/>
              <a:chExt cx="5029200" cy="1828800"/>
            </a:xfrm>
          </p:grpSpPr>
          <p:sp>
            <p:nvSpPr>
              <p:cNvPr id="106" name="Google Shape;106;g3f7c718b5b1_0_6"/>
              <p:cNvSpPr/>
              <p:nvPr/>
            </p:nvSpPr>
            <p:spPr>
              <a:xfrm>
                <a:off x="2227649" y="3695443"/>
                <a:ext cx="5029200" cy="1828800"/>
              </a:xfrm>
              <a:prstGeom prst="rect">
                <a:avLst/>
              </a:prstGeom>
              <a:solidFill>
                <a:schemeClr val="accent1">
                  <a:alpha val="57649"/>
                </a:schemeClr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7" name="Google Shape;107;g3f7c718b5b1_0_6"/>
              <p:cNvCxnSpPr/>
              <p:nvPr/>
            </p:nvCxnSpPr>
            <p:spPr>
              <a:xfrm>
                <a:off x="2734276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8" name="Google Shape;108;g3f7c718b5b1_0_6"/>
              <p:cNvCxnSpPr/>
              <p:nvPr/>
            </p:nvCxnSpPr>
            <p:spPr>
              <a:xfrm>
                <a:off x="3751649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9" name="Google Shape;109;g3f7c718b5b1_0_6"/>
              <p:cNvCxnSpPr/>
              <p:nvPr/>
            </p:nvCxnSpPr>
            <p:spPr>
              <a:xfrm>
                <a:off x="4769022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g3f7c718b5b1_0_6"/>
              <p:cNvCxnSpPr/>
              <p:nvPr/>
            </p:nvCxnSpPr>
            <p:spPr>
              <a:xfrm>
                <a:off x="5786395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" name="Google Shape;111;g3f7c718b5b1_0_6"/>
              <p:cNvCxnSpPr/>
              <p:nvPr/>
            </p:nvCxnSpPr>
            <p:spPr>
              <a:xfrm>
                <a:off x="6803768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" name="Google Shape;112;g3f7c718b5b1_0_6"/>
              <p:cNvCxnSpPr/>
              <p:nvPr/>
            </p:nvCxnSpPr>
            <p:spPr>
              <a:xfrm>
                <a:off x="3445478" y="4482843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3" name="Google Shape;113;g3f7c718b5b1_0_6"/>
            <p:cNvSpPr/>
            <p:nvPr/>
          </p:nvSpPr>
          <p:spPr>
            <a:xfrm rot="5400000">
              <a:off x="5138950" y="5370875"/>
              <a:ext cx="226800" cy="20175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g3f7c718b5b1_0_6"/>
          <p:cNvGrpSpPr/>
          <p:nvPr/>
        </p:nvGrpSpPr>
        <p:grpSpPr>
          <a:xfrm>
            <a:off x="2612911" y="4306525"/>
            <a:ext cx="5284945" cy="540784"/>
            <a:chOff x="2612911" y="4306525"/>
            <a:chExt cx="5284945" cy="540784"/>
          </a:xfrm>
        </p:grpSpPr>
        <p:grpSp>
          <p:nvGrpSpPr>
            <p:cNvPr id="115" name="Google Shape;115;g3f7c718b5b1_0_6"/>
            <p:cNvGrpSpPr/>
            <p:nvPr/>
          </p:nvGrpSpPr>
          <p:grpSpPr>
            <a:xfrm>
              <a:off x="2612911" y="4306525"/>
              <a:ext cx="59100" cy="535868"/>
              <a:chOff x="2612911" y="4306525"/>
              <a:chExt cx="59100" cy="535868"/>
            </a:xfrm>
          </p:grpSpPr>
          <p:sp>
            <p:nvSpPr>
              <p:cNvPr id="116" name="Google Shape;116;g3f7c718b5b1_0_6"/>
              <p:cNvSpPr/>
              <p:nvPr/>
            </p:nvSpPr>
            <p:spPr>
              <a:xfrm>
                <a:off x="2612911" y="4306525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g3f7c718b5b1_0_6"/>
              <p:cNvSpPr/>
              <p:nvPr/>
            </p:nvSpPr>
            <p:spPr>
              <a:xfrm>
                <a:off x="2612911" y="4753893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g3f7c718b5b1_0_6"/>
            <p:cNvGrpSpPr/>
            <p:nvPr/>
          </p:nvGrpSpPr>
          <p:grpSpPr>
            <a:xfrm>
              <a:off x="7838757" y="4311441"/>
              <a:ext cx="59100" cy="535868"/>
              <a:chOff x="7838757" y="4311441"/>
              <a:chExt cx="59100" cy="535868"/>
            </a:xfrm>
          </p:grpSpPr>
          <p:sp>
            <p:nvSpPr>
              <p:cNvPr id="119" name="Google Shape;119;g3f7c718b5b1_0_6"/>
              <p:cNvSpPr/>
              <p:nvPr/>
            </p:nvSpPr>
            <p:spPr>
              <a:xfrm>
                <a:off x="7838757" y="4311441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g3f7c718b5b1_0_6"/>
              <p:cNvSpPr/>
              <p:nvPr/>
            </p:nvSpPr>
            <p:spPr>
              <a:xfrm>
                <a:off x="7838757" y="4758809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5c0947e2c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Field	</a:t>
            </a:r>
            <a:endParaRPr/>
          </a:p>
        </p:txBody>
      </p:sp>
      <p:sp>
        <p:nvSpPr>
          <p:cNvPr id="127" name="Google Shape;127;g375c0947e2c_0_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26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921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10 yard line to 10 yard line, using the sideline</a:t>
            </a:r>
            <a:endParaRPr/>
          </a:p>
          <a:p>
            <a:pPr marL="228600" lvl="0" indent="-2921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Use cones or pylons outside each end line 23’ apart from each other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g375c0947e2c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223" y="2937025"/>
            <a:ext cx="6819900" cy="355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g375c0947e2c_0_70"/>
          <p:cNvGrpSpPr/>
          <p:nvPr/>
        </p:nvGrpSpPr>
        <p:grpSpPr>
          <a:xfrm>
            <a:off x="2744574" y="4101843"/>
            <a:ext cx="5029200" cy="1828800"/>
            <a:chOff x="2227649" y="3695443"/>
            <a:chExt cx="5029200" cy="1828800"/>
          </a:xfrm>
        </p:grpSpPr>
        <p:sp>
          <p:nvSpPr>
            <p:cNvPr id="130" name="Google Shape;130;g375c0947e2c_0_70"/>
            <p:cNvSpPr/>
            <p:nvPr/>
          </p:nvSpPr>
          <p:spPr>
            <a:xfrm>
              <a:off x="2227649" y="3695443"/>
              <a:ext cx="5029200" cy="1828800"/>
            </a:xfrm>
            <a:prstGeom prst="rect">
              <a:avLst/>
            </a:prstGeom>
            <a:solidFill>
              <a:schemeClr val="accent1">
                <a:alpha val="57649"/>
              </a:schemeClr>
            </a:solidFill>
            <a:ln w="19050" cap="flat" cmpd="sng">
              <a:solidFill>
                <a:srgbClr val="0828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" name="Google Shape;131;g375c0947e2c_0_70"/>
            <p:cNvCxnSpPr/>
            <p:nvPr/>
          </p:nvCxnSpPr>
          <p:spPr>
            <a:xfrm>
              <a:off x="2734276" y="3695443"/>
              <a:ext cx="0" cy="1828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g375c0947e2c_0_70"/>
            <p:cNvCxnSpPr/>
            <p:nvPr/>
          </p:nvCxnSpPr>
          <p:spPr>
            <a:xfrm>
              <a:off x="3751649" y="3695443"/>
              <a:ext cx="0" cy="1828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g375c0947e2c_0_70"/>
            <p:cNvCxnSpPr/>
            <p:nvPr/>
          </p:nvCxnSpPr>
          <p:spPr>
            <a:xfrm>
              <a:off x="4769022" y="3695443"/>
              <a:ext cx="0" cy="1828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g375c0947e2c_0_70"/>
            <p:cNvCxnSpPr/>
            <p:nvPr/>
          </p:nvCxnSpPr>
          <p:spPr>
            <a:xfrm>
              <a:off x="5786395" y="3695443"/>
              <a:ext cx="0" cy="1828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g375c0947e2c_0_70"/>
            <p:cNvCxnSpPr/>
            <p:nvPr/>
          </p:nvCxnSpPr>
          <p:spPr>
            <a:xfrm>
              <a:off x="6803768" y="3695443"/>
              <a:ext cx="0" cy="1828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g375c0947e2c_0_70"/>
            <p:cNvCxnSpPr/>
            <p:nvPr/>
          </p:nvCxnSpPr>
          <p:spPr>
            <a:xfrm>
              <a:off x="3445478" y="4482843"/>
              <a:ext cx="0" cy="152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7" name="Google Shape;137;g375c0947e2c_0_70"/>
          <p:cNvSpPr/>
          <p:nvPr/>
        </p:nvSpPr>
        <p:spPr>
          <a:xfrm rot="5400000">
            <a:off x="5138950" y="5370875"/>
            <a:ext cx="226800" cy="201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g375c0947e2c_0_70"/>
          <p:cNvGrpSpPr/>
          <p:nvPr/>
        </p:nvGrpSpPr>
        <p:grpSpPr>
          <a:xfrm>
            <a:off x="2612911" y="4748313"/>
            <a:ext cx="5292545" cy="535876"/>
            <a:chOff x="2612911" y="4748313"/>
            <a:chExt cx="5292545" cy="535876"/>
          </a:xfrm>
        </p:grpSpPr>
        <p:grpSp>
          <p:nvGrpSpPr>
            <p:cNvPr id="139" name="Google Shape;139;g375c0947e2c_0_70"/>
            <p:cNvGrpSpPr/>
            <p:nvPr/>
          </p:nvGrpSpPr>
          <p:grpSpPr>
            <a:xfrm>
              <a:off x="2612911" y="4748313"/>
              <a:ext cx="59100" cy="535868"/>
              <a:chOff x="2612911" y="4306525"/>
              <a:chExt cx="59100" cy="535868"/>
            </a:xfrm>
          </p:grpSpPr>
          <p:sp>
            <p:nvSpPr>
              <p:cNvPr id="140" name="Google Shape;140;g375c0947e2c_0_70"/>
              <p:cNvSpPr/>
              <p:nvPr/>
            </p:nvSpPr>
            <p:spPr>
              <a:xfrm>
                <a:off x="2612911" y="4306525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g375c0947e2c_0_70"/>
              <p:cNvSpPr/>
              <p:nvPr/>
            </p:nvSpPr>
            <p:spPr>
              <a:xfrm>
                <a:off x="2612911" y="4753893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g375c0947e2c_0_70"/>
            <p:cNvGrpSpPr/>
            <p:nvPr/>
          </p:nvGrpSpPr>
          <p:grpSpPr>
            <a:xfrm>
              <a:off x="7846357" y="4748321"/>
              <a:ext cx="59100" cy="535868"/>
              <a:chOff x="7838757" y="4842383"/>
              <a:chExt cx="59100" cy="535868"/>
            </a:xfrm>
          </p:grpSpPr>
          <p:sp>
            <p:nvSpPr>
              <p:cNvPr id="143" name="Google Shape;143;g375c0947e2c_0_70"/>
              <p:cNvSpPr/>
              <p:nvPr/>
            </p:nvSpPr>
            <p:spPr>
              <a:xfrm>
                <a:off x="7838757" y="4842383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g375c0947e2c_0_70"/>
              <p:cNvSpPr/>
              <p:nvPr/>
            </p:nvSpPr>
            <p:spPr>
              <a:xfrm>
                <a:off x="7838757" y="5289751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5c0947e2c_0_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Field	</a:t>
            </a:r>
            <a:endParaRPr/>
          </a:p>
        </p:txBody>
      </p:sp>
      <p:sp>
        <p:nvSpPr>
          <p:cNvPr id="151" name="Google Shape;151;g375c0947e2c_0_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Use of one end zone, centered on the field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Use standard hash marks</a:t>
            </a:r>
            <a:endParaRPr/>
          </a:p>
        </p:txBody>
      </p:sp>
      <p:grpSp>
        <p:nvGrpSpPr>
          <p:cNvPr id="152" name="Google Shape;152;g375c0947e2c_0_51"/>
          <p:cNvGrpSpPr/>
          <p:nvPr/>
        </p:nvGrpSpPr>
        <p:grpSpPr>
          <a:xfrm>
            <a:off x="1849223" y="2936875"/>
            <a:ext cx="6819900" cy="3556150"/>
            <a:chOff x="1849223" y="2936875"/>
            <a:chExt cx="6819900" cy="3556150"/>
          </a:xfrm>
        </p:grpSpPr>
        <p:grpSp>
          <p:nvGrpSpPr>
            <p:cNvPr id="153" name="Google Shape;153;g375c0947e2c_0_51"/>
            <p:cNvGrpSpPr/>
            <p:nvPr/>
          </p:nvGrpSpPr>
          <p:grpSpPr>
            <a:xfrm>
              <a:off x="1849223" y="2936875"/>
              <a:ext cx="6819900" cy="3556000"/>
              <a:chOff x="3093823" y="3059670"/>
              <a:chExt cx="6819900" cy="3556000"/>
            </a:xfrm>
          </p:grpSpPr>
          <p:pic>
            <p:nvPicPr>
              <p:cNvPr id="154" name="Google Shape;154;g375c0947e2c_0_5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93823" y="3059670"/>
                <a:ext cx="6819900" cy="355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5" name="Google Shape;155;g375c0947e2c_0_51"/>
              <p:cNvSpPr/>
              <p:nvPr/>
            </p:nvSpPr>
            <p:spPr>
              <a:xfrm>
                <a:off x="3472249" y="3818238"/>
                <a:ext cx="5029200" cy="1828800"/>
              </a:xfrm>
              <a:prstGeom prst="rect">
                <a:avLst/>
              </a:prstGeom>
              <a:solidFill>
                <a:schemeClr val="accent1">
                  <a:alpha val="57649"/>
                </a:schemeClr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6" name="Google Shape;156;g375c0947e2c_0_51"/>
              <p:cNvCxnSpPr/>
              <p:nvPr/>
            </p:nvCxnSpPr>
            <p:spPr>
              <a:xfrm>
                <a:off x="3978876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7" name="Google Shape;157;g375c0947e2c_0_51"/>
              <p:cNvCxnSpPr/>
              <p:nvPr/>
            </p:nvCxnSpPr>
            <p:spPr>
              <a:xfrm>
                <a:off x="4996249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g375c0947e2c_0_51"/>
              <p:cNvCxnSpPr/>
              <p:nvPr/>
            </p:nvCxnSpPr>
            <p:spPr>
              <a:xfrm>
                <a:off x="6013622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g375c0947e2c_0_51"/>
              <p:cNvCxnSpPr/>
              <p:nvPr/>
            </p:nvCxnSpPr>
            <p:spPr>
              <a:xfrm>
                <a:off x="7030995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g375c0947e2c_0_51"/>
              <p:cNvCxnSpPr/>
              <p:nvPr/>
            </p:nvCxnSpPr>
            <p:spPr>
              <a:xfrm>
                <a:off x="8048368" y="3818238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g375c0947e2c_0_51"/>
              <p:cNvCxnSpPr/>
              <p:nvPr/>
            </p:nvCxnSpPr>
            <p:spPr>
              <a:xfrm>
                <a:off x="4690078" y="4605638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62" name="Google Shape;162;g375c0947e2c_0_51"/>
            <p:cNvSpPr/>
            <p:nvPr/>
          </p:nvSpPr>
          <p:spPr>
            <a:xfrm rot="5400000">
              <a:off x="5138950" y="5370875"/>
              <a:ext cx="226800" cy="20175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g375c0947e2c_0_51"/>
          <p:cNvGrpSpPr/>
          <p:nvPr/>
        </p:nvGrpSpPr>
        <p:grpSpPr>
          <a:xfrm>
            <a:off x="2081969" y="4306525"/>
            <a:ext cx="5284945" cy="540784"/>
            <a:chOff x="2081969" y="4306525"/>
            <a:chExt cx="5284945" cy="540784"/>
          </a:xfrm>
        </p:grpSpPr>
        <p:grpSp>
          <p:nvGrpSpPr>
            <p:cNvPr id="164" name="Google Shape;164;g375c0947e2c_0_51"/>
            <p:cNvGrpSpPr/>
            <p:nvPr/>
          </p:nvGrpSpPr>
          <p:grpSpPr>
            <a:xfrm>
              <a:off x="2081969" y="4306525"/>
              <a:ext cx="59100" cy="535868"/>
              <a:chOff x="2081969" y="4306525"/>
              <a:chExt cx="59100" cy="535868"/>
            </a:xfrm>
          </p:grpSpPr>
          <p:sp>
            <p:nvSpPr>
              <p:cNvPr id="165" name="Google Shape;165;g375c0947e2c_0_51"/>
              <p:cNvSpPr/>
              <p:nvPr/>
            </p:nvSpPr>
            <p:spPr>
              <a:xfrm>
                <a:off x="2081969" y="4306525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g375c0947e2c_0_51"/>
              <p:cNvSpPr/>
              <p:nvPr/>
            </p:nvSpPr>
            <p:spPr>
              <a:xfrm>
                <a:off x="2081969" y="4753893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g375c0947e2c_0_51"/>
            <p:cNvGrpSpPr/>
            <p:nvPr/>
          </p:nvGrpSpPr>
          <p:grpSpPr>
            <a:xfrm>
              <a:off x="7307815" y="4311441"/>
              <a:ext cx="59100" cy="535868"/>
              <a:chOff x="7307815" y="4311441"/>
              <a:chExt cx="59100" cy="535868"/>
            </a:xfrm>
          </p:grpSpPr>
          <p:sp>
            <p:nvSpPr>
              <p:cNvPr id="168" name="Google Shape;168;g375c0947e2c_0_51"/>
              <p:cNvSpPr/>
              <p:nvPr/>
            </p:nvSpPr>
            <p:spPr>
              <a:xfrm>
                <a:off x="7307815" y="4311441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g375c0947e2c_0_51"/>
              <p:cNvSpPr/>
              <p:nvPr/>
            </p:nvSpPr>
            <p:spPr>
              <a:xfrm>
                <a:off x="7307815" y="4758809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The Field	</a:t>
            </a:r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Using one end zone, using the sideline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Use cones or pylons outside each end line 23’ apart from each other</a:t>
            </a:r>
            <a:endParaRPr/>
          </a:p>
        </p:txBody>
      </p:sp>
      <p:grpSp>
        <p:nvGrpSpPr>
          <p:cNvPr id="177" name="Google Shape;177;p3"/>
          <p:cNvGrpSpPr/>
          <p:nvPr/>
        </p:nvGrpSpPr>
        <p:grpSpPr>
          <a:xfrm>
            <a:off x="1849223" y="2936875"/>
            <a:ext cx="6819900" cy="3556000"/>
            <a:chOff x="1849223" y="2936875"/>
            <a:chExt cx="6819900" cy="3556000"/>
          </a:xfrm>
        </p:grpSpPr>
        <p:pic>
          <p:nvPicPr>
            <p:cNvPr id="178" name="Google Shape;17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9223" y="2936875"/>
              <a:ext cx="6819900" cy="3556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3"/>
            <p:cNvGrpSpPr/>
            <p:nvPr/>
          </p:nvGrpSpPr>
          <p:grpSpPr>
            <a:xfrm>
              <a:off x="2240349" y="4127243"/>
              <a:ext cx="5029200" cy="1828800"/>
              <a:chOff x="2227649" y="3695443"/>
              <a:chExt cx="5029200" cy="182880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2227649" y="3695443"/>
                <a:ext cx="5029200" cy="1828800"/>
              </a:xfrm>
              <a:prstGeom prst="rect">
                <a:avLst/>
              </a:prstGeom>
              <a:solidFill>
                <a:schemeClr val="accent1">
                  <a:alpha val="57647"/>
                </a:schemeClr>
              </a:solidFill>
              <a:ln w="19050" cap="flat" cmpd="sng">
                <a:solidFill>
                  <a:srgbClr val="08283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1" name="Google Shape;181;p3"/>
              <p:cNvCxnSpPr/>
              <p:nvPr/>
            </p:nvCxnSpPr>
            <p:spPr>
              <a:xfrm>
                <a:off x="2734276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3"/>
              <p:cNvCxnSpPr/>
              <p:nvPr/>
            </p:nvCxnSpPr>
            <p:spPr>
              <a:xfrm>
                <a:off x="3751649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3"/>
              <p:cNvCxnSpPr/>
              <p:nvPr/>
            </p:nvCxnSpPr>
            <p:spPr>
              <a:xfrm>
                <a:off x="4769022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3"/>
              <p:cNvCxnSpPr/>
              <p:nvPr/>
            </p:nvCxnSpPr>
            <p:spPr>
              <a:xfrm>
                <a:off x="5786395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5" name="Google Shape;185;p3"/>
              <p:cNvCxnSpPr/>
              <p:nvPr/>
            </p:nvCxnSpPr>
            <p:spPr>
              <a:xfrm>
                <a:off x="6803768" y="3695443"/>
                <a:ext cx="0" cy="182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3"/>
              <p:cNvCxnSpPr/>
              <p:nvPr/>
            </p:nvCxnSpPr>
            <p:spPr>
              <a:xfrm>
                <a:off x="3445478" y="4482843"/>
                <a:ext cx="0" cy="15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87" name="Google Shape;187;p3"/>
            <p:cNvSpPr/>
            <p:nvPr/>
          </p:nvSpPr>
          <p:spPr>
            <a:xfrm rot="5400000">
              <a:off x="5139090" y="5370865"/>
              <a:ext cx="226650" cy="201737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3"/>
          <p:cNvGrpSpPr/>
          <p:nvPr/>
        </p:nvGrpSpPr>
        <p:grpSpPr>
          <a:xfrm>
            <a:off x="2126214" y="4748313"/>
            <a:ext cx="5292545" cy="535876"/>
            <a:chOff x="2612911" y="4748313"/>
            <a:chExt cx="5292545" cy="535876"/>
          </a:xfrm>
        </p:grpSpPr>
        <p:grpSp>
          <p:nvGrpSpPr>
            <p:cNvPr id="189" name="Google Shape;189;p3"/>
            <p:cNvGrpSpPr/>
            <p:nvPr/>
          </p:nvGrpSpPr>
          <p:grpSpPr>
            <a:xfrm>
              <a:off x="2612911" y="4748313"/>
              <a:ext cx="59100" cy="535868"/>
              <a:chOff x="2612911" y="4306525"/>
              <a:chExt cx="59100" cy="535868"/>
            </a:xfrm>
          </p:grpSpPr>
          <p:sp>
            <p:nvSpPr>
              <p:cNvPr id="190" name="Google Shape;190;p3"/>
              <p:cNvSpPr/>
              <p:nvPr/>
            </p:nvSpPr>
            <p:spPr>
              <a:xfrm>
                <a:off x="2612911" y="4306525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612911" y="4753893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3"/>
            <p:cNvGrpSpPr/>
            <p:nvPr/>
          </p:nvGrpSpPr>
          <p:grpSpPr>
            <a:xfrm>
              <a:off x="7846357" y="4748321"/>
              <a:ext cx="59100" cy="535868"/>
              <a:chOff x="7838757" y="4842383"/>
              <a:chExt cx="59100" cy="535868"/>
            </a:xfrm>
          </p:grpSpPr>
          <p:sp>
            <p:nvSpPr>
              <p:cNvPr id="193" name="Google Shape;193;p3"/>
              <p:cNvSpPr/>
              <p:nvPr/>
            </p:nvSpPr>
            <p:spPr>
              <a:xfrm>
                <a:off x="7838757" y="4842383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7838757" y="5289751"/>
                <a:ext cx="59100" cy="88500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Widescreen</PresentationFormat>
  <Paragraphs>284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Play</vt:lpstr>
      <vt:lpstr>Alfa Slab One</vt:lpstr>
      <vt:lpstr>Arial</vt:lpstr>
      <vt:lpstr>Proxima Nova</vt:lpstr>
      <vt:lpstr>Gameday</vt:lpstr>
      <vt:lpstr>Flag Football Basics</vt:lpstr>
      <vt:lpstr>Mechanics changes</vt:lpstr>
      <vt:lpstr>New &amp; Updated Rules</vt:lpstr>
      <vt:lpstr>New &amp; Updated Rules</vt:lpstr>
      <vt:lpstr>The Field </vt:lpstr>
      <vt:lpstr>The Field </vt:lpstr>
      <vt:lpstr>The Field </vt:lpstr>
      <vt:lpstr>The Field </vt:lpstr>
      <vt:lpstr>The Field </vt:lpstr>
      <vt:lpstr>The Equipment</vt:lpstr>
      <vt:lpstr>The Uniform</vt:lpstr>
      <vt:lpstr>Pre-Game</vt:lpstr>
      <vt:lpstr>Mechanics</vt:lpstr>
      <vt:lpstr>The Game </vt:lpstr>
      <vt:lpstr>The Game - Timing</vt:lpstr>
      <vt:lpstr>The Game – Line of Scrimmage</vt:lpstr>
      <vt:lpstr>The Game – Scrimmage Plays</vt:lpstr>
      <vt:lpstr>The Game – Fumbles, Muff, Backwards Pass</vt:lpstr>
      <vt:lpstr>The Game – Dead ball </vt:lpstr>
      <vt:lpstr>The Game - Blocking</vt:lpstr>
      <vt:lpstr>The Game - Blocking</vt:lpstr>
      <vt:lpstr>The Game - Blocking</vt:lpstr>
      <vt:lpstr>The Game - Blocking</vt:lpstr>
      <vt:lpstr>PowerPoint Presentation</vt:lpstr>
      <vt:lpstr>PowerPoint Presentation</vt:lpstr>
      <vt:lpstr>PowerPoint Presentation</vt:lpstr>
      <vt:lpstr>The Game - Kicking</vt:lpstr>
      <vt:lpstr>The Game - Scoring</vt:lpstr>
      <vt:lpstr>Common Offensive Fouls</vt:lpstr>
      <vt:lpstr>Common Defensive Fouls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Ott</dc:creator>
  <cp:lastModifiedBy>Steve Coover</cp:lastModifiedBy>
  <cp:revision>1</cp:revision>
  <dcterms:created xsi:type="dcterms:W3CDTF">2025-08-04T00:28:16Z</dcterms:created>
  <dcterms:modified xsi:type="dcterms:W3CDTF">2026-07-16T14:10:59Z</dcterms:modified>
</cp:coreProperties>
</file>