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3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sldSz cx="12192000" cy="6858000"/>
  <p:notesSz cx="6858000" cy="9144000"/>
  <p:embeddedFontLst>
    <p:embeddedFont>
      <p:font typeface="Alfa Slab One" panose="020B0604020202020204" charset="0"/>
      <p:regular r:id="rId33"/>
    </p:embeddedFont>
    <p:embeddedFont>
      <p:font typeface="Proxima Nova" panose="020B0604020202020204" charset="0"/>
      <p:regular r:id="rId34"/>
      <p:bold r:id="rId35"/>
      <p:italic r:id="rId36"/>
      <p:boldItalic r:id="rId3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40" roundtripDataSignature="AMtx7mixIMaKsQ1TMDqIaD+mYa8Z++Z4M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38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font" Target="fonts/font2.fntdata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font" Target="fonts/font5.fntdata"/><Relationship Id="rId40" Type="http://customschemas.google.com/relationships/presentationmetadata" Target="meta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3.fntdata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7" name="Google Shape;197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" name="Google Shape;198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7" name="Google Shape;207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" name="Google Shape;208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5" name="Google Shape;215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" name="Google Shape;216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375c0947e2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2" name="Google Shape;222;g375c0947e2c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3" name="Google Shape;223;g375c0947e2c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13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4" name="Google Shape;244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" name="Google Shape;245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14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2" name="Google Shape;262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" name="Google Shape;263;p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15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9" name="Google Shape;269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" name="Google Shape;270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16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8" name="Google Shape;278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9" name="Google Shape;279;p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17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7" name="Google Shape;287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8" name="Google Shape;288;p1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18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4" name="Google Shape;294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5" name="Google Shape;295;p1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19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3f7c718b5b1_0_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3f7c718b5b1_0_5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g3f7c718b5b1_0_5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1" name="Google Shape;301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2" name="Google Shape;302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20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g3f5350eb1b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8" name="Google Shape;308;g3f5350eb1b2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9" name="Google Shape;309;g3f5350eb1b2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21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g3f5350eb1b2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5" name="Google Shape;315;g3f5350eb1b2_0_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6" name="Google Shape;316;g3f5350eb1b2_0_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22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g3f5350eb1b2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2" name="Google Shape;322;g3f5350eb1b2_0_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3" name="Google Shape;323;g3f5350eb1b2_0_1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23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g3f5350eb1b2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9" name="Google Shape;329;g3f5350eb1b2_0_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0" name="Google Shape;330;g3f5350eb1b2_0_1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24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g3f5350eb1b2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5" name="Google Shape;335;g3f5350eb1b2_0_2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6" name="Google Shape;336;g3f5350eb1b2_0_2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25</a:t>
            </a:fld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g3f5350eb1b2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1" name="Google Shape;341;g3f5350eb1b2_0_3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2" name="Google Shape;342;g3f5350eb1b2_0_3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26</a:t>
            </a:fld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7" name="Google Shape;347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" name="Google Shape;348;p1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27</a:t>
            </a:fld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54" name="Google Shape;354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5" name="Google Shape;355;p1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28</a:t>
            </a:fld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9" name="Google Shape;379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0" name="Google Shape;380;p1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29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f7c718b5b1_0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3f7c718b5b1_0_7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78;g3f7c718b5b1_0_7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86" name="Google Shape;386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7" name="Google Shape;387;p1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30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f7c718b5b1_0_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f7c718b5b1_0_6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85;g3f7c718b5b1_0_6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3f7c718b5b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1" name="Google Shape;91;g3f7c718b5b1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g3f7c718b5b1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3f7c718b5b1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8" name="Google Shape;98;g3f7c718b5b1_0_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g3f7c718b5b1_0_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375c0947e2c_0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3" name="Google Shape;123;g375c0947e2c_0_7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g375c0947e2c_0_7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375c0947e2c_0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7" name="Google Shape;147;g375c0947e2c_0_5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g375c0947e2c_0_5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2" name="Google Shape;172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Google Shape;14;g3f7c718b5b1_0_84"/>
          <p:cNvCxnSpPr/>
          <p:nvPr/>
        </p:nvCxnSpPr>
        <p:spPr>
          <a:xfrm>
            <a:off x="5704400" y="3668217"/>
            <a:ext cx="783300" cy="0"/>
          </a:xfrm>
          <a:prstGeom prst="straightConnector1">
            <a:avLst/>
          </a:prstGeom>
          <a:noFill/>
          <a:ln w="1016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5" name="Google Shape;15;g3f7c718b5b1_0_84"/>
          <p:cNvSpPr txBox="1">
            <a:spLocks noGrp="1"/>
          </p:cNvSpPr>
          <p:nvPr>
            <p:ph type="ctrTitle"/>
          </p:nvPr>
        </p:nvSpPr>
        <p:spPr>
          <a:xfrm>
            <a:off x="415600" y="794633"/>
            <a:ext cx="11360700" cy="26103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1pPr>
            <a:lvl2pPr lvl="1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endParaRPr/>
          </a:p>
        </p:txBody>
      </p:sp>
      <p:sp>
        <p:nvSpPr>
          <p:cNvPr id="16" name="Google Shape;16;g3f7c718b5b1_0_84"/>
          <p:cNvSpPr txBox="1">
            <a:spLocks noGrp="1"/>
          </p:cNvSpPr>
          <p:nvPr>
            <p:ph type="subTitle" idx="1"/>
          </p:nvPr>
        </p:nvSpPr>
        <p:spPr>
          <a:xfrm>
            <a:off x="415600" y="4221097"/>
            <a:ext cx="11360700" cy="978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17" name="Google Shape;17;g3f7c718b5b1_0_84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f7c718b5b1_0_121"/>
          <p:cNvSpPr txBox="1">
            <a:spLocks noGrp="1"/>
          </p:cNvSpPr>
          <p:nvPr>
            <p:ph type="title" hasCustomPrompt="1"/>
          </p:nvPr>
        </p:nvSpPr>
        <p:spPr>
          <a:xfrm>
            <a:off x="415600" y="1557233"/>
            <a:ext cx="11360700" cy="26400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700"/>
              <a:buNone/>
              <a:defRPr sz="147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700"/>
              <a:buNone/>
              <a:defRPr sz="147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700"/>
              <a:buNone/>
              <a:defRPr sz="147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700"/>
              <a:buNone/>
              <a:defRPr sz="147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700"/>
              <a:buNone/>
              <a:defRPr sz="147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700"/>
              <a:buNone/>
              <a:defRPr sz="147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700"/>
              <a:buNone/>
              <a:defRPr sz="147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700"/>
              <a:buNone/>
              <a:defRPr sz="147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700"/>
              <a:buNone/>
              <a:defRPr sz="14700">
                <a:solidFill>
                  <a:schemeClr val="dk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2" name="Google Shape;52;g3f7c718b5b1_0_121"/>
          <p:cNvSpPr txBox="1">
            <a:spLocks noGrp="1"/>
          </p:cNvSpPr>
          <p:nvPr>
            <p:ph type="body" idx="1"/>
          </p:nvPr>
        </p:nvSpPr>
        <p:spPr>
          <a:xfrm>
            <a:off x="415600" y="4299000"/>
            <a:ext cx="11360700" cy="1428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81000" algn="ctr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marL="914400" lvl="1" indent="-349250" algn="ctr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algn="ctr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algn="ctr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algn="ctr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algn="ctr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algn="ctr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algn="ctr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algn="ctr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53" name="Google Shape;53;g3f7c718b5b1_0_121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f7c718b5b1_0_125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f7c718b5b1_0_12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g3f7c718b5b1_0_12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marL="914400" lvl="1" indent="-3429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1371600" lvl="2" indent="-3429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1828800" lvl="3" indent="-3429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2286000" lvl="4" indent="-3429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2743200" lvl="5" indent="-3429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3200400" lvl="6" indent="-3429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3657600" lvl="7" indent="-3429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4114800" lvl="8" indent="-342900" algn="l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59" name="Google Shape;59;g3f7c718b5b1_0_1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g3f7c718b5b1_0_1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g3f7c718b5b1_0_1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dk1"/>
        </a:solid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g3f7c718b5b1_0_89"/>
          <p:cNvSpPr txBox="1">
            <a:spLocks noGrp="1"/>
          </p:cNvSpPr>
          <p:nvPr>
            <p:ph type="title"/>
          </p:nvPr>
        </p:nvSpPr>
        <p:spPr>
          <a:xfrm>
            <a:off x="415600" y="3307400"/>
            <a:ext cx="10819200" cy="32613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100"/>
              <a:buNone/>
              <a:defRPr sz="91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100"/>
              <a:buNone/>
              <a:defRPr sz="91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100"/>
              <a:buNone/>
              <a:defRPr sz="91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100"/>
              <a:buNone/>
              <a:defRPr sz="91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100"/>
              <a:buNone/>
              <a:defRPr sz="91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100"/>
              <a:buNone/>
              <a:defRPr sz="91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100"/>
              <a:buNone/>
              <a:defRPr sz="91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100"/>
              <a:buNone/>
              <a:defRPr sz="91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100"/>
              <a:buNone/>
              <a:defRPr sz="91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0" name="Google Shape;20;g3f7c718b5b1_0_89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g3f7c718b5b1_0_92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g3f7c718b5b1_0_92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marL="914400" lvl="1" indent="-34925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24" name="Google Shape;24;g3f7c718b5b1_0_92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g3f7c718b5b1_0_9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g3f7c718b5b1_0_96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100" cy="455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28" name="Google Shape;28;g3f7c718b5b1_0_96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100" cy="455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29" name="Google Shape;29;g3f7c718b5b1_0_96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g3f7c718b5b1_0_10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g3f7c718b5b1_0_101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g3f7c718b5b1_0_104"/>
          <p:cNvSpPr txBox="1">
            <a:spLocks noGrp="1"/>
          </p:cNvSpPr>
          <p:nvPr>
            <p:ph type="title"/>
          </p:nvPr>
        </p:nvSpPr>
        <p:spPr>
          <a:xfrm>
            <a:off x="415600" y="842400"/>
            <a:ext cx="3744000" cy="10077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35" name="Google Shape;35;g3f7c718b5b1_0_104"/>
          <p:cNvSpPr txBox="1">
            <a:spLocks noGrp="1"/>
          </p:cNvSpPr>
          <p:nvPr>
            <p:ph type="body" idx="1"/>
          </p:nvPr>
        </p:nvSpPr>
        <p:spPr>
          <a:xfrm>
            <a:off x="415600" y="1987833"/>
            <a:ext cx="3744000" cy="4104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36" name="Google Shape;36;g3f7c718b5b1_0_104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3"/>
        </a:solidFill>
        <a:effectLst/>
      </p:bgPr>
    </p:bg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g3f7c718b5b1_0_108"/>
          <p:cNvSpPr txBox="1">
            <a:spLocks noGrp="1"/>
          </p:cNvSpPr>
          <p:nvPr>
            <p:ph type="title"/>
          </p:nvPr>
        </p:nvSpPr>
        <p:spPr>
          <a:xfrm>
            <a:off x="653667" y="701800"/>
            <a:ext cx="7578300" cy="54543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400"/>
              <a:buNone/>
              <a:defRPr sz="64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400"/>
              <a:buNone/>
              <a:defRPr sz="64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400"/>
              <a:buNone/>
              <a:defRPr sz="64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400"/>
              <a:buNone/>
              <a:defRPr sz="64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400"/>
              <a:buNone/>
              <a:defRPr sz="64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400"/>
              <a:buNone/>
              <a:defRPr sz="64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400"/>
              <a:buNone/>
              <a:defRPr sz="64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400"/>
              <a:buNone/>
              <a:defRPr sz="64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400"/>
              <a:buNone/>
              <a:defRPr sz="6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9" name="Google Shape;39;g3f7c718b5b1_0_108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g3f7c718b5b1_0_111"/>
          <p:cNvSpPr/>
          <p:nvPr/>
        </p:nvSpPr>
        <p:spPr>
          <a:xfrm>
            <a:off x="6096000" y="133"/>
            <a:ext cx="6096000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42" name="Google Shape;42;g3f7c718b5b1_0_111"/>
          <p:cNvCxnSpPr/>
          <p:nvPr/>
        </p:nvCxnSpPr>
        <p:spPr>
          <a:xfrm>
            <a:off x="6706233" y="5994000"/>
            <a:ext cx="624300" cy="0"/>
          </a:xfrm>
          <a:prstGeom prst="straightConnector1">
            <a:avLst/>
          </a:prstGeom>
          <a:noFill/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3" name="Google Shape;43;g3f7c718b5b1_0_111"/>
          <p:cNvSpPr txBox="1">
            <a:spLocks noGrp="1"/>
          </p:cNvSpPr>
          <p:nvPr>
            <p:ph type="title"/>
          </p:nvPr>
        </p:nvSpPr>
        <p:spPr>
          <a:xfrm>
            <a:off x="354000" y="1834132"/>
            <a:ext cx="5393700" cy="20691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100"/>
              <a:buNone/>
              <a:defRPr sz="5100"/>
            </a:lvl1pPr>
            <a:lvl2pPr lvl="1" algn="ctr">
              <a:spcBef>
                <a:spcPts val="0"/>
              </a:spcBef>
              <a:spcAft>
                <a:spcPts val="0"/>
              </a:spcAft>
              <a:buSzPts val="5100"/>
              <a:buNone/>
              <a:defRPr sz="5100"/>
            </a:lvl2pPr>
            <a:lvl3pPr lvl="2" algn="ctr">
              <a:spcBef>
                <a:spcPts val="0"/>
              </a:spcBef>
              <a:spcAft>
                <a:spcPts val="0"/>
              </a:spcAft>
              <a:buSzPts val="5100"/>
              <a:buNone/>
              <a:defRPr sz="5100"/>
            </a:lvl3pPr>
            <a:lvl4pPr lvl="3" algn="ctr">
              <a:spcBef>
                <a:spcPts val="0"/>
              </a:spcBef>
              <a:spcAft>
                <a:spcPts val="0"/>
              </a:spcAft>
              <a:buSzPts val="5100"/>
              <a:buNone/>
              <a:defRPr sz="5100"/>
            </a:lvl4pPr>
            <a:lvl5pPr lvl="4" algn="ctr">
              <a:spcBef>
                <a:spcPts val="0"/>
              </a:spcBef>
              <a:spcAft>
                <a:spcPts val="0"/>
              </a:spcAft>
              <a:buSzPts val="5100"/>
              <a:buNone/>
              <a:defRPr sz="5100"/>
            </a:lvl5pPr>
            <a:lvl6pPr lvl="5" algn="ctr">
              <a:spcBef>
                <a:spcPts val="0"/>
              </a:spcBef>
              <a:spcAft>
                <a:spcPts val="0"/>
              </a:spcAft>
              <a:buSzPts val="5100"/>
              <a:buNone/>
              <a:defRPr sz="5100"/>
            </a:lvl6pPr>
            <a:lvl7pPr lvl="6" algn="ctr">
              <a:spcBef>
                <a:spcPts val="0"/>
              </a:spcBef>
              <a:spcAft>
                <a:spcPts val="0"/>
              </a:spcAft>
              <a:buSzPts val="5100"/>
              <a:buNone/>
              <a:defRPr sz="5100"/>
            </a:lvl7pPr>
            <a:lvl8pPr lvl="7" algn="ctr">
              <a:spcBef>
                <a:spcPts val="0"/>
              </a:spcBef>
              <a:spcAft>
                <a:spcPts val="0"/>
              </a:spcAft>
              <a:buSzPts val="5100"/>
              <a:buNone/>
              <a:defRPr sz="5100"/>
            </a:lvl8pPr>
            <a:lvl9pPr lvl="8" algn="ctr">
              <a:spcBef>
                <a:spcPts val="0"/>
              </a:spcBef>
              <a:spcAft>
                <a:spcPts val="0"/>
              </a:spcAft>
              <a:buSzPts val="5100"/>
              <a:buNone/>
              <a:defRPr sz="5100"/>
            </a:lvl9pPr>
          </a:lstStyle>
          <a:p>
            <a:endParaRPr/>
          </a:p>
        </p:txBody>
      </p:sp>
      <p:sp>
        <p:nvSpPr>
          <p:cNvPr id="44" name="Google Shape;44;g3f7c718b5b1_0_111"/>
          <p:cNvSpPr txBox="1">
            <a:spLocks noGrp="1"/>
          </p:cNvSpPr>
          <p:nvPr>
            <p:ph type="subTitle" idx="1"/>
          </p:nvPr>
        </p:nvSpPr>
        <p:spPr>
          <a:xfrm>
            <a:off x="354000" y="3974834"/>
            <a:ext cx="5393700" cy="1794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5" name="Google Shape;45;g3f7c718b5b1_0_111"/>
          <p:cNvSpPr txBox="1">
            <a:spLocks noGrp="1"/>
          </p:cNvSpPr>
          <p:nvPr>
            <p:ph type="body" idx="2"/>
          </p:nvPr>
        </p:nvSpPr>
        <p:spPr>
          <a:xfrm>
            <a:off x="6586000" y="965600"/>
            <a:ext cx="5115900" cy="49269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457200" lvl="0" indent="-381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Char char="●"/>
              <a:defRPr>
                <a:solidFill>
                  <a:schemeClr val="lt1"/>
                </a:solidFill>
              </a:defRPr>
            </a:lvl1pPr>
            <a:lvl2pPr marL="914400" lvl="1" indent="-3492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Char char="○"/>
              <a:defRPr>
                <a:solidFill>
                  <a:schemeClr val="lt1"/>
                </a:solidFill>
              </a:defRPr>
            </a:lvl2pPr>
            <a:lvl3pPr marL="1371600" lvl="2" indent="-3492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Char char="■"/>
              <a:defRPr>
                <a:solidFill>
                  <a:schemeClr val="lt1"/>
                </a:solidFill>
              </a:defRPr>
            </a:lvl3pPr>
            <a:lvl4pPr marL="1828800" lvl="3" indent="-3492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Char char="●"/>
              <a:defRPr>
                <a:solidFill>
                  <a:schemeClr val="lt1"/>
                </a:solidFill>
              </a:defRPr>
            </a:lvl4pPr>
            <a:lvl5pPr marL="2286000" lvl="4" indent="-3492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Char char="○"/>
              <a:defRPr>
                <a:solidFill>
                  <a:schemeClr val="lt1"/>
                </a:solidFill>
              </a:defRPr>
            </a:lvl5pPr>
            <a:lvl6pPr marL="2743200" lvl="5" indent="-3492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Char char="■"/>
              <a:defRPr>
                <a:solidFill>
                  <a:schemeClr val="lt1"/>
                </a:solidFill>
              </a:defRPr>
            </a:lvl6pPr>
            <a:lvl7pPr marL="3200400" lvl="6" indent="-3492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Char char="●"/>
              <a:defRPr>
                <a:solidFill>
                  <a:schemeClr val="lt1"/>
                </a:solidFill>
              </a:defRPr>
            </a:lvl7pPr>
            <a:lvl8pPr marL="3657600" lvl="7" indent="-3492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Char char="○"/>
              <a:defRPr>
                <a:solidFill>
                  <a:schemeClr val="lt1"/>
                </a:solidFill>
              </a:defRPr>
            </a:lvl8pPr>
            <a:lvl9pPr marL="4114800" lvl="8" indent="-3492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6" name="Google Shape;46;g3f7c718b5b1_0_111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g3f7c718b5b1_0_118"/>
          <p:cNvSpPr txBox="1">
            <a:spLocks noGrp="1"/>
          </p:cNvSpPr>
          <p:nvPr>
            <p:ph type="body" idx="1"/>
          </p:nvPr>
        </p:nvSpPr>
        <p:spPr>
          <a:xfrm>
            <a:off x="426000" y="5644967"/>
            <a:ext cx="7998300" cy="7983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400"/>
              <a:buFont typeface="Alfa Slab One"/>
              <a:buNone/>
              <a:defRPr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1pPr>
          </a:lstStyle>
          <a:p>
            <a:endParaRPr/>
          </a:p>
        </p:txBody>
      </p:sp>
      <p:sp>
        <p:nvSpPr>
          <p:cNvPr id="49" name="Google Shape;49;g3f7c718b5b1_0_118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gameday"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g3f7c718b5b1_0_80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"/>
              <a:buFont typeface="Alfa Slab One"/>
              <a:buNone/>
              <a:defRPr sz="4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"/>
              <a:buFont typeface="Alfa Slab One"/>
              <a:buNone/>
              <a:defRPr sz="4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"/>
              <a:buFont typeface="Alfa Slab One"/>
              <a:buNone/>
              <a:defRPr sz="4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"/>
              <a:buFont typeface="Alfa Slab One"/>
              <a:buNone/>
              <a:defRPr sz="4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"/>
              <a:buFont typeface="Alfa Slab One"/>
              <a:buNone/>
              <a:defRPr sz="4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"/>
              <a:buFont typeface="Alfa Slab One"/>
              <a:buNone/>
              <a:defRPr sz="4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"/>
              <a:buFont typeface="Alfa Slab One"/>
              <a:buNone/>
              <a:defRPr sz="4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"/>
              <a:buFont typeface="Alfa Slab One"/>
              <a:buNone/>
              <a:defRPr sz="4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"/>
              <a:buFont typeface="Alfa Slab One"/>
              <a:buNone/>
              <a:defRPr sz="4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9pPr>
          </a:lstStyle>
          <a:p>
            <a:endParaRPr/>
          </a:p>
        </p:txBody>
      </p:sp>
      <p:sp>
        <p:nvSpPr>
          <p:cNvPr id="11" name="Google Shape;11;g3f7c718b5b1_0_80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81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Proxima Nova"/>
              <a:buChar char="●"/>
              <a:defRPr sz="24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lvl="1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Proxima Nova"/>
              <a:buChar char="○"/>
              <a:defRPr sz="19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lvl="2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Proxima Nova"/>
              <a:buChar char="■"/>
              <a:defRPr sz="19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lvl="3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Proxima Nova"/>
              <a:buChar char="●"/>
              <a:defRPr sz="19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lvl="4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Proxima Nova"/>
              <a:buChar char="○"/>
              <a:defRPr sz="19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lvl="5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Proxima Nova"/>
              <a:buChar char="■"/>
              <a:defRPr sz="19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lvl="6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Proxima Nova"/>
              <a:buChar char="●"/>
              <a:defRPr sz="19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lvl="7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Proxima Nova"/>
              <a:buChar char="○"/>
              <a:defRPr sz="19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lvl="8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Proxima Nova"/>
              <a:buChar char="■"/>
              <a:defRPr sz="19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  <p:sp>
        <p:nvSpPr>
          <p:cNvPr id="12" name="Google Shape;12;g3f7c718b5b1_0_80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algn="r">
              <a:buNone/>
              <a:defRPr sz="13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algn="r">
              <a:buNone/>
              <a:defRPr sz="13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lvl="2" algn="r">
              <a:buNone/>
              <a:defRPr sz="13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lvl="3" algn="r">
              <a:buNone/>
              <a:defRPr sz="13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lvl="4" algn="r">
              <a:buNone/>
              <a:defRPr sz="13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lvl="5" algn="r">
              <a:buNone/>
              <a:defRPr sz="13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lvl="6" algn="r">
              <a:buNone/>
              <a:defRPr sz="13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lvl="7" algn="r">
              <a:buNone/>
              <a:defRPr sz="13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lvl="8" algn="r">
              <a:buNone/>
              <a:defRPr sz="13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png"/><Relationship Id="rId4" Type="http://schemas.openxmlformats.org/officeDocument/2006/relationships/image" Target="../media/image5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jp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drive.google.com/file/d/1LIAsgKlJLHpnMDahxCeLqAO9PPROD1Wv/view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drive.google.com/file/d/1wxQ1TRWbxRnGX2EsbTdu034tl2CuNPR8/view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drive.google.com/file/d/1bFbszxKp7pHCx2hVYfhm9dedsygwHsw9/view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jp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"/>
          <p:cNvSpPr txBox="1">
            <a:spLocks noGrp="1"/>
          </p:cNvSpPr>
          <p:nvPr>
            <p:ph type="ctrTitle"/>
          </p:nvPr>
        </p:nvSpPr>
        <p:spPr>
          <a:xfrm>
            <a:off x="415600" y="794633"/>
            <a:ext cx="11360700" cy="261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</a:pPr>
            <a:r>
              <a:rPr lang="en-US"/>
              <a:t>Flag Football Basics</a:t>
            </a:r>
            <a:endParaRPr/>
          </a:p>
        </p:txBody>
      </p:sp>
      <p:sp>
        <p:nvSpPr>
          <p:cNvPr id="67" name="Google Shape;67;p1"/>
          <p:cNvSpPr txBox="1">
            <a:spLocks noGrp="1"/>
          </p:cNvSpPr>
          <p:nvPr>
            <p:ph type="subTitle" idx="1"/>
          </p:nvPr>
        </p:nvSpPr>
        <p:spPr>
          <a:xfrm>
            <a:off x="415600" y="4221097"/>
            <a:ext cx="11360700" cy="97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85000" lnSpcReduction="2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5000"/>
              <a:buNone/>
            </a:pPr>
            <a:r>
              <a:rPr lang="en-US"/>
              <a:t>2026 Review</a:t>
            </a:r>
            <a:endParaRPr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5000"/>
              <a:buNone/>
            </a:pPr>
            <a:endParaRPr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5000"/>
              <a:buNone/>
            </a:pPr>
            <a:r>
              <a:rPr lang="en-US"/>
              <a:t>Katie Ott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en-US"/>
              <a:t>The Equipment</a:t>
            </a:r>
            <a:endParaRPr/>
          </a:p>
        </p:txBody>
      </p:sp>
      <p:sp>
        <p:nvSpPr>
          <p:cNvPr id="201" name="Google Shape;201;p4"/>
          <p:cNvSpPr txBox="1">
            <a:spLocks noGrp="1"/>
          </p:cNvSpPr>
          <p:nvPr>
            <p:ph type="body" idx="1"/>
          </p:nvPr>
        </p:nvSpPr>
        <p:spPr>
          <a:xfrm>
            <a:off x="838200" y="1540450"/>
            <a:ext cx="6254400" cy="486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6695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30"/>
              <a:buChar char="●"/>
            </a:pPr>
            <a:r>
              <a:rPr lang="en-US" sz="1930"/>
              <a:t>Ball</a:t>
            </a:r>
            <a:endParaRPr sz="1930"/>
          </a:p>
          <a:p>
            <a:pPr marL="685800" lvl="1" indent="-206693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55"/>
              <a:buChar char="○"/>
            </a:pPr>
            <a:r>
              <a:rPr lang="en-US" sz="1740"/>
              <a:t>Tan color</a:t>
            </a:r>
            <a:endParaRPr sz="1740"/>
          </a:p>
          <a:p>
            <a:pPr marL="685800" lvl="1" indent="-206693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55"/>
              <a:buChar char="○"/>
            </a:pPr>
            <a:r>
              <a:rPr lang="en-US" sz="1740"/>
              <a:t>Youth size</a:t>
            </a:r>
            <a:endParaRPr sz="1740"/>
          </a:p>
          <a:p>
            <a:pPr marL="228600" lvl="0" indent="-226695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930"/>
              <a:buChar char="●"/>
            </a:pPr>
            <a:r>
              <a:rPr lang="en-US" sz="1930"/>
              <a:t>Mouth Piece</a:t>
            </a:r>
            <a:endParaRPr sz="1930"/>
          </a:p>
          <a:p>
            <a:pPr marL="685800" lvl="1" indent="-232410" algn="l" rtl="0">
              <a:lnSpc>
                <a:spcPct val="7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740"/>
              <a:buChar char="○"/>
            </a:pPr>
            <a:r>
              <a:rPr lang="en-US" sz="1740"/>
              <a:t>Mandatory</a:t>
            </a:r>
            <a:endParaRPr sz="1740"/>
          </a:p>
          <a:p>
            <a:pPr marL="228600" lvl="0" indent="-226695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930"/>
              <a:buChar char="●"/>
            </a:pPr>
            <a:r>
              <a:rPr lang="en-US" sz="1930"/>
              <a:t>Flags</a:t>
            </a:r>
            <a:endParaRPr sz="1930"/>
          </a:p>
          <a:p>
            <a:pPr marL="685800" lvl="1" indent="-232410" algn="l" rtl="0">
              <a:lnSpc>
                <a:spcPct val="7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740"/>
              <a:buChar char="○"/>
            </a:pPr>
            <a:r>
              <a:rPr lang="en-US" sz="1740"/>
              <a:t>Pop style or Velcro</a:t>
            </a:r>
            <a:endParaRPr sz="1740"/>
          </a:p>
          <a:p>
            <a:pPr marL="685800" lvl="1" indent="-232410" algn="l" rtl="0">
              <a:lnSpc>
                <a:spcPct val="7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740"/>
              <a:buChar char="○"/>
            </a:pPr>
            <a:r>
              <a:rPr lang="en-US" sz="1740"/>
              <a:t>Single solid color </a:t>
            </a:r>
            <a:endParaRPr sz="1740"/>
          </a:p>
          <a:p>
            <a:pPr marL="685800" lvl="1" indent="-214313" algn="l" rtl="0">
              <a:lnSpc>
                <a:spcPct val="70000"/>
              </a:lnSpc>
              <a:spcBef>
                <a:spcPts val="500"/>
              </a:spcBef>
              <a:spcAft>
                <a:spcPts val="0"/>
              </a:spcAft>
              <a:buSzPts val="1455"/>
              <a:buChar char="○"/>
            </a:pPr>
            <a:r>
              <a:rPr lang="en-US" sz="1740"/>
              <a:t>One belt</a:t>
            </a:r>
            <a:endParaRPr sz="1740"/>
          </a:p>
          <a:p>
            <a:pPr marL="228600" lvl="0" indent="-226695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930"/>
              <a:buChar char="●"/>
            </a:pPr>
            <a:r>
              <a:rPr lang="en-US" sz="1930"/>
              <a:t>Soft helmets</a:t>
            </a:r>
            <a:endParaRPr sz="1930"/>
          </a:p>
          <a:p>
            <a:pPr marL="685800" lvl="1" indent="-232410" algn="l" rtl="0">
              <a:lnSpc>
                <a:spcPct val="7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740"/>
              <a:buChar char="○"/>
            </a:pPr>
            <a:r>
              <a:rPr lang="en-US" sz="1740"/>
              <a:t>Legal if worn correctly</a:t>
            </a:r>
            <a:endParaRPr sz="1740"/>
          </a:p>
          <a:p>
            <a:pPr marL="685800" lvl="1" indent="-121920" algn="l" rtl="0">
              <a:lnSpc>
                <a:spcPct val="70000"/>
              </a:lnSpc>
              <a:spcBef>
                <a:spcPts val="500"/>
              </a:spcBef>
              <a:spcAft>
                <a:spcPts val="1600"/>
              </a:spcAft>
              <a:buClr>
                <a:schemeClr val="dk1"/>
              </a:buClr>
              <a:buSzPts val="1140"/>
              <a:buNone/>
            </a:pPr>
            <a:endParaRPr sz="1240"/>
          </a:p>
        </p:txBody>
      </p:sp>
      <p:pic>
        <p:nvPicPr>
          <p:cNvPr id="202" name="Google Shape;202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78650" y="4638887"/>
            <a:ext cx="2349500" cy="201587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p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08025" y="4537250"/>
            <a:ext cx="3334725" cy="2219125"/>
          </a:xfrm>
          <a:prstGeom prst="rect">
            <a:avLst/>
          </a:prstGeom>
          <a:noFill/>
          <a:ln>
            <a:noFill/>
          </a:ln>
        </p:spPr>
      </p:pic>
      <p:sp>
        <p:nvSpPr>
          <p:cNvPr id="204" name="Google Shape;204;p4"/>
          <p:cNvSpPr txBox="1">
            <a:spLocks noGrp="1"/>
          </p:cNvSpPr>
          <p:nvPr>
            <p:ph type="body" idx="1"/>
          </p:nvPr>
        </p:nvSpPr>
        <p:spPr>
          <a:xfrm>
            <a:off x="5803225" y="1690700"/>
            <a:ext cx="6254400" cy="317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6695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930"/>
              <a:buChar char="●"/>
            </a:pPr>
            <a:r>
              <a:rPr lang="en-US" sz="1930"/>
              <a:t>Adornments</a:t>
            </a:r>
            <a:endParaRPr sz="1930"/>
          </a:p>
          <a:p>
            <a:pPr marL="685800" lvl="1" indent="-236855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930"/>
              <a:buChar char="○"/>
            </a:pPr>
            <a:r>
              <a:rPr lang="en-US" sz="1740"/>
              <a:t>Sunglasses </a:t>
            </a:r>
            <a:endParaRPr sz="1740"/>
          </a:p>
          <a:p>
            <a:pPr marL="1143000" lvl="2" indent="-231140" algn="l" rtl="0">
              <a:lnSpc>
                <a:spcPct val="7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40"/>
              <a:buChar char="■"/>
            </a:pPr>
            <a:r>
              <a:rPr lang="en-US" sz="1650"/>
              <a:t>LEGAL unless prohibited by NFHS</a:t>
            </a:r>
            <a:endParaRPr sz="1650"/>
          </a:p>
          <a:p>
            <a:pPr marL="685800" lvl="1" indent="-236855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930"/>
              <a:buChar char="○"/>
            </a:pPr>
            <a:r>
              <a:rPr lang="en-US" sz="1740"/>
              <a:t>Jewelry </a:t>
            </a:r>
            <a:endParaRPr sz="1740"/>
          </a:p>
          <a:p>
            <a:pPr marL="1143000" lvl="2" indent="-231140" algn="l" rtl="0">
              <a:lnSpc>
                <a:spcPct val="7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40"/>
              <a:buChar char="■"/>
            </a:pPr>
            <a:r>
              <a:rPr lang="en-US" sz="1650"/>
              <a:t>Illegal *Silicone plugs are OK and should be suggested for jewelry that cannot be removed</a:t>
            </a:r>
            <a:endParaRPr sz="1650"/>
          </a:p>
          <a:p>
            <a:pPr marL="1143000" lvl="2" indent="-231140" algn="l" rtl="0">
              <a:lnSpc>
                <a:spcPct val="7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40"/>
              <a:buChar char="■"/>
            </a:pPr>
            <a:r>
              <a:rPr lang="en-US" sz="1650"/>
              <a:t>Religious and medical medals not considered jewelry</a:t>
            </a:r>
            <a:endParaRPr sz="1650"/>
          </a:p>
          <a:p>
            <a:pPr marL="685800" lvl="1" indent="-224790" algn="l" rtl="0">
              <a:lnSpc>
                <a:spcPct val="7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740"/>
              <a:buChar char="○"/>
            </a:pPr>
            <a:r>
              <a:rPr lang="en-US" sz="1740"/>
              <a:t>Face Paint</a:t>
            </a:r>
            <a:endParaRPr sz="1740"/>
          </a:p>
          <a:p>
            <a:pPr marL="1143000" lvl="2" indent="-231140" algn="l" rtl="0">
              <a:lnSpc>
                <a:spcPct val="7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40"/>
              <a:buChar char="■"/>
            </a:pPr>
            <a:r>
              <a:rPr lang="en-US" sz="1650"/>
              <a:t>Only a single swipe under the eye is legal </a:t>
            </a:r>
            <a:endParaRPr sz="1650"/>
          </a:p>
          <a:p>
            <a:pPr marL="685800" lvl="1" indent="-121920" algn="l" rtl="0">
              <a:lnSpc>
                <a:spcPct val="70000"/>
              </a:lnSpc>
              <a:spcBef>
                <a:spcPts val="500"/>
              </a:spcBef>
              <a:spcAft>
                <a:spcPts val="1600"/>
              </a:spcAft>
              <a:buClr>
                <a:schemeClr val="dk1"/>
              </a:buClr>
              <a:buSzPts val="1140"/>
              <a:buNone/>
            </a:pPr>
            <a:endParaRPr sz="124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en-US"/>
              <a:t>The Uniform</a:t>
            </a:r>
            <a:endParaRPr/>
          </a:p>
        </p:txBody>
      </p:sp>
      <p:sp>
        <p:nvSpPr>
          <p:cNvPr id="211" name="Google Shape;211;p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7500" lnSpcReduction="20000"/>
          </a:bodyPr>
          <a:lstStyle/>
          <a:p>
            <a:pPr marL="228600" lvl="0" indent="-18859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16667"/>
              <a:buChar char="●"/>
            </a:pPr>
            <a:r>
              <a:rPr lang="en-US"/>
              <a:t>Jersey </a:t>
            </a:r>
            <a:endParaRPr/>
          </a:p>
          <a:p>
            <a:pPr marL="685800" lvl="1" indent="-19431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26316"/>
              <a:buChar char="○"/>
            </a:pPr>
            <a:r>
              <a:rPr lang="en-US"/>
              <a:t>MUST be tucked in</a:t>
            </a:r>
            <a:endParaRPr/>
          </a:p>
          <a:p>
            <a:pPr marL="685800" lvl="1" indent="-76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26316"/>
              <a:buNone/>
            </a:pPr>
            <a:endParaRPr/>
          </a:p>
          <a:p>
            <a:pPr marL="228600" lvl="0" indent="-18859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16667"/>
              <a:buChar char="●"/>
            </a:pPr>
            <a:r>
              <a:rPr lang="en-US"/>
              <a:t>Bottoms</a:t>
            </a:r>
            <a:endParaRPr/>
          </a:p>
          <a:p>
            <a:pPr marL="685800" lvl="1" indent="-19431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26316"/>
              <a:buChar char="○"/>
            </a:pPr>
            <a:r>
              <a:rPr lang="en-US"/>
              <a:t>No pockets</a:t>
            </a:r>
            <a:endParaRPr/>
          </a:p>
          <a:p>
            <a:pPr marL="685800" lvl="1" indent="-19431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26316"/>
              <a:buChar char="○"/>
            </a:pPr>
            <a:r>
              <a:rPr lang="en-US"/>
              <a:t>No zippers</a:t>
            </a:r>
            <a:endParaRPr/>
          </a:p>
          <a:p>
            <a:pPr marL="685800" lvl="1" indent="-19431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26316"/>
              <a:buChar char="○"/>
            </a:pPr>
            <a:r>
              <a:rPr lang="en-US"/>
              <a:t>No belt loops</a:t>
            </a:r>
            <a:endParaRPr/>
          </a:p>
          <a:p>
            <a:pPr marL="685800" lvl="1" indent="-76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26316"/>
              <a:buNone/>
            </a:pPr>
            <a:endParaRPr/>
          </a:p>
          <a:p>
            <a:pPr marL="228600" lvl="0" indent="-18859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16667"/>
              <a:buChar char="●"/>
            </a:pPr>
            <a:r>
              <a:rPr lang="en-US"/>
              <a:t>Flags</a:t>
            </a:r>
            <a:endParaRPr/>
          </a:p>
          <a:p>
            <a:pPr marL="685800" lvl="1" indent="-19431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26316"/>
              <a:buChar char="○"/>
            </a:pPr>
            <a:r>
              <a:rPr lang="en-US"/>
              <a:t>On the hips</a:t>
            </a:r>
            <a:endParaRPr/>
          </a:p>
          <a:p>
            <a:pPr marL="685800" lvl="1" indent="-19431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26316"/>
              <a:buChar char="○"/>
            </a:pPr>
            <a:r>
              <a:rPr lang="en-US"/>
              <a:t>Elbows out</a:t>
            </a:r>
            <a:endParaRPr/>
          </a:p>
          <a:p>
            <a:pPr marL="685800" lvl="1" indent="-164782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SzPct val="94737"/>
              <a:buChar char="○"/>
            </a:pPr>
            <a:r>
              <a:rPr lang="en-US"/>
              <a:t>Worn around the waist not the hips</a:t>
            </a:r>
            <a:endParaRPr/>
          </a:p>
          <a:p>
            <a:pPr marL="685800" lvl="1" indent="-164782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SzPct val="94737"/>
              <a:buChar char="○"/>
            </a:pPr>
            <a:r>
              <a:rPr lang="en-US"/>
              <a:t>Contrasting color from shorts</a:t>
            </a:r>
            <a:endParaRPr/>
          </a:p>
          <a:p>
            <a:pPr marL="685800" lvl="1" indent="-164782" algn="l" rtl="0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SzPct val="94737"/>
              <a:buChar char="○"/>
            </a:pPr>
            <a:r>
              <a:rPr lang="en-US"/>
              <a:t>Potential flag guarding penalty if flags shift after possession causing material impact on defender’s ability to pull the flag</a:t>
            </a:r>
            <a:endParaRPr/>
          </a:p>
        </p:txBody>
      </p:sp>
      <p:pic>
        <p:nvPicPr>
          <p:cNvPr id="212" name="Google Shape;212;p5" descr="4 Athletes Putting Girls Flag Football on the Map - 528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96000" y="1397000"/>
            <a:ext cx="5080000" cy="381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en-US"/>
              <a:t>Pre-Game</a:t>
            </a:r>
            <a:endParaRPr/>
          </a:p>
        </p:txBody>
      </p:sp>
      <p:sp>
        <p:nvSpPr>
          <p:cNvPr id="219" name="Google Shape;219;p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16667"/>
              <a:buChar char="●"/>
            </a:pPr>
            <a:r>
              <a:rPr lang="en-US"/>
              <a:t>Conference with the coaches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26316"/>
              <a:buChar char="○"/>
            </a:pPr>
            <a:r>
              <a:rPr lang="en-US"/>
              <a:t>Accompany the R to talk to the coaches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26316"/>
              <a:buChar char="○"/>
            </a:pPr>
            <a:r>
              <a:rPr lang="en-US"/>
              <a:t>R will use this as a time to talk to coaches about unusual plays, jewelry, jerseys, flags</a:t>
            </a:r>
            <a:endParaRPr/>
          </a:p>
          <a:p>
            <a:pPr marL="685800" lvl="1" indent="-19335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94737"/>
              <a:buChar char="○"/>
            </a:pPr>
            <a:r>
              <a:rPr lang="en-US"/>
              <a:t>Confirm that all players are legally equipped by rule</a:t>
            </a:r>
            <a:endParaRPr/>
          </a:p>
          <a:p>
            <a:pPr marL="685800" lvl="1" indent="-19335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94737"/>
              <a:buChar char="○"/>
            </a:pPr>
            <a:r>
              <a:rPr lang="en-US"/>
              <a:t>Discuss team box restrictions</a:t>
            </a:r>
            <a:endParaRPr/>
          </a:p>
          <a:p>
            <a:pPr marL="685800" lvl="1" indent="-8763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26316"/>
              <a:buNone/>
            </a:pP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16667"/>
              <a:buChar char="●"/>
            </a:pPr>
            <a:r>
              <a:rPr lang="en-US"/>
              <a:t>Equipment checks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26316"/>
              <a:buChar char="○"/>
            </a:pPr>
            <a:r>
              <a:rPr lang="en-US"/>
              <a:t>No formal lineups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26316"/>
              <a:buChar char="○"/>
            </a:pPr>
            <a:r>
              <a:rPr lang="en-US"/>
              <a:t>Observe teams/players during warm-ups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26316"/>
              <a:buChar char="○"/>
            </a:pPr>
            <a:r>
              <a:rPr lang="en-US"/>
              <a:t>Talk to coaches if you see anything </a:t>
            </a:r>
            <a:endParaRPr/>
          </a:p>
          <a:p>
            <a:pPr marL="685800" lvl="1" indent="-8763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26316"/>
              <a:buNone/>
            </a:pP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16667"/>
              <a:buChar char="●"/>
            </a:pPr>
            <a:r>
              <a:rPr lang="en-US"/>
              <a:t>Pre-game responsibilities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26316"/>
              <a:buChar char="○"/>
            </a:pPr>
            <a:r>
              <a:rPr lang="en-US"/>
              <a:t>Head Line Judge – instruct the down box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1600"/>
              </a:spcAft>
              <a:buClr>
                <a:schemeClr val="dk1"/>
              </a:buClr>
              <a:buSzPct val="126316"/>
              <a:buChar char="○"/>
            </a:pPr>
            <a:r>
              <a:rPr lang="en-US"/>
              <a:t>Line Judge – instruct the clock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375c0947e2c_0_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en-US"/>
              <a:t>Mechanics</a:t>
            </a:r>
            <a:endParaRPr/>
          </a:p>
        </p:txBody>
      </p:sp>
      <p:sp>
        <p:nvSpPr>
          <p:cNvPr id="226" name="Google Shape;226;g375c0947e2c_0_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63759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0000" lnSpcReduction="20000"/>
          </a:bodyPr>
          <a:lstStyle/>
          <a:p>
            <a:pPr marL="228600" lvl="0" indent="-18859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16667"/>
              <a:buChar char="●"/>
            </a:pPr>
            <a:r>
              <a:rPr lang="en-US"/>
              <a:t>Head Line Judge </a:t>
            </a:r>
            <a:endParaRPr/>
          </a:p>
          <a:p>
            <a:pPr marL="685800" lvl="1" indent="-19431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94737"/>
              <a:buChar char="○"/>
            </a:pPr>
            <a:r>
              <a:rPr lang="en-US"/>
              <a:t>Initial position is on the LOS</a:t>
            </a:r>
            <a:endParaRPr/>
          </a:p>
          <a:p>
            <a:pPr marL="685800" lvl="1" indent="-19431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94737"/>
              <a:buChar char="○"/>
            </a:pPr>
            <a:r>
              <a:rPr lang="en-US"/>
              <a:t>Make sure the down box is in the correct spot and displays the correct down</a:t>
            </a:r>
            <a:endParaRPr/>
          </a:p>
          <a:p>
            <a:pPr marL="685800" lvl="1" indent="-19431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94737"/>
              <a:buChar char="○"/>
            </a:pPr>
            <a:r>
              <a:rPr lang="en-US"/>
              <a:t>Mark the LOS for the defense (1 yard off the ball)</a:t>
            </a:r>
            <a:endParaRPr/>
          </a:p>
          <a:p>
            <a:pPr marL="685800" lvl="1" indent="-19431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94737"/>
              <a:buChar char="○"/>
            </a:pPr>
            <a:r>
              <a:rPr lang="en-US"/>
              <a:t>Responsible for sideline, endline to endline</a:t>
            </a:r>
            <a:br>
              <a:rPr lang="en-US"/>
            </a:br>
            <a:endParaRPr/>
          </a:p>
          <a:p>
            <a:pPr marL="228600" lvl="0" indent="-14414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75000"/>
              <a:buChar char="●"/>
            </a:pPr>
            <a:r>
              <a:rPr lang="en-US"/>
              <a:t>Line Judge</a:t>
            </a:r>
            <a:endParaRPr/>
          </a:p>
          <a:p>
            <a:pPr marL="685800" lvl="1" indent="-19431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94737"/>
              <a:buChar char="○"/>
            </a:pPr>
            <a:r>
              <a:rPr lang="en-US"/>
              <a:t>Initial position is on the LOS, on sideline opposite of HL</a:t>
            </a:r>
            <a:endParaRPr/>
          </a:p>
          <a:p>
            <a:pPr marL="1143000" lvl="2" indent="-19431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75000"/>
              <a:buChar char="■"/>
            </a:pPr>
            <a:r>
              <a:rPr lang="en-US" sz="2400"/>
              <a:t>In certain situations the Referee may instruct the LJ’s original position at line to gain or goal line</a:t>
            </a:r>
            <a:endParaRPr/>
          </a:p>
          <a:p>
            <a:pPr marL="685800" lvl="1" indent="-19431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ct val="94737"/>
              <a:buChar char="○"/>
            </a:pPr>
            <a:r>
              <a:rPr lang="en-US"/>
              <a:t>Count the defense</a:t>
            </a:r>
            <a:endParaRPr/>
          </a:p>
          <a:p>
            <a:pPr marL="685800" lvl="1" indent="-19431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94737"/>
              <a:buChar char="○"/>
            </a:pPr>
            <a:r>
              <a:rPr lang="en-US"/>
              <a:t>Mark the LOS for the defense (1 yard off the ball)</a:t>
            </a:r>
            <a:endParaRPr/>
          </a:p>
          <a:p>
            <a:pPr marL="685800" lvl="1" indent="-19431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ct val="94737"/>
              <a:buChar char="○"/>
            </a:pPr>
            <a:r>
              <a:rPr lang="en-US"/>
              <a:t>Responsible for sideline, endline to endline</a:t>
            </a:r>
            <a:br>
              <a:rPr lang="en-US"/>
            </a:br>
            <a:endParaRPr/>
          </a:p>
          <a:p>
            <a:pPr marL="228600" lvl="0" indent="-144145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SzPct val="75000"/>
              <a:buChar char="●"/>
            </a:pPr>
            <a:r>
              <a:rPr lang="en-US"/>
              <a:t>Referee</a:t>
            </a:r>
            <a:endParaRPr/>
          </a:p>
          <a:p>
            <a:pPr marL="685800" lvl="1" indent="-19431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94737"/>
              <a:buChar char="○"/>
            </a:pPr>
            <a:r>
              <a:rPr lang="en-US"/>
              <a:t>Initial position 12-15 yards back from the LOS</a:t>
            </a:r>
            <a:endParaRPr/>
          </a:p>
          <a:p>
            <a:pPr marL="685800" lvl="1" indent="-19431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94737"/>
              <a:buChar char="○"/>
            </a:pPr>
            <a:r>
              <a:rPr lang="en-US"/>
              <a:t>Count the offense</a:t>
            </a:r>
            <a:endParaRPr/>
          </a:p>
          <a:p>
            <a:pPr marL="685800" lvl="1" indent="-19431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94737"/>
              <a:buChar char="○"/>
            </a:pPr>
            <a:r>
              <a:rPr lang="en-US"/>
              <a:t>Responsible for play clock</a:t>
            </a:r>
            <a:endParaRPr/>
          </a:p>
          <a:p>
            <a:pPr marL="685800" lvl="1" indent="-19431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94737"/>
              <a:buChar char="○"/>
            </a:pPr>
            <a:r>
              <a:rPr lang="en-US"/>
              <a:t>Rule on fouls on the QB</a:t>
            </a:r>
            <a:endParaRPr/>
          </a:p>
          <a:p>
            <a:pPr marL="685800" lvl="1" indent="-19431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94737"/>
              <a:buChar char="○"/>
            </a:pPr>
            <a:r>
              <a:rPr lang="en-US"/>
              <a:t>Spots the ball </a:t>
            </a:r>
            <a:endParaRPr/>
          </a:p>
        </p:txBody>
      </p:sp>
      <p:grpSp>
        <p:nvGrpSpPr>
          <p:cNvPr id="227" name="Google Shape;227;g375c0947e2c_0_0"/>
          <p:cNvGrpSpPr/>
          <p:nvPr/>
        </p:nvGrpSpPr>
        <p:grpSpPr>
          <a:xfrm>
            <a:off x="7814360" y="598219"/>
            <a:ext cx="3539570" cy="5661881"/>
            <a:chOff x="7814360" y="598219"/>
            <a:chExt cx="3539570" cy="5661881"/>
          </a:xfrm>
        </p:grpSpPr>
        <p:grpSp>
          <p:nvGrpSpPr>
            <p:cNvPr id="228" name="Google Shape;228;g375c0947e2c_0_0"/>
            <p:cNvGrpSpPr/>
            <p:nvPr/>
          </p:nvGrpSpPr>
          <p:grpSpPr>
            <a:xfrm rot="5400000">
              <a:off x="6753347" y="1659516"/>
              <a:ext cx="5661881" cy="3539287"/>
              <a:chOff x="3093823" y="3059670"/>
              <a:chExt cx="6819900" cy="3556000"/>
            </a:xfrm>
          </p:grpSpPr>
          <p:pic>
            <p:nvPicPr>
              <p:cNvPr id="229" name="Google Shape;229;g375c0947e2c_0_0"/>
              <p:cNvPicPr preferRelativeResize="0"/>
              <p:nvPr/>
            </p:nvPicPr>
            <p:blipFill rotWithShape="1">
              <a:blip r:embed="rId3">
                <a:alphaModFix/>
              </a:blip>
              <a:srcRect/>
              <a:stretch/>
            </p:blipFill>
            <p:spPr>
              <a:xfrm>
                <a:off x="3093823" y="3059670"/>
                <a:ext cx="6819900" cy="3556000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30" name="Google Shape;230;g375c0947e2c_0_0"/>
              <p:cNvSpPr/>
              <p:nvPr/>
            </p:nvSpPr>
            <p:spPr>
              <a:xfrm>
                <a:off x="3472249" y="3818238"/>
                <a:ext cx="5029200" cy="1828800"/>
              </a:xfrm>
              <a:prstGeom prst="rect">
                <a:avLst/>
              </a:prstGeom>
              <a:solidFill>
                <a:schemeClr val="accent1">
                  <a:alpha val="57649"/>
                </a:schemeClr>
              </a:solidFill>
              <a:ln w="19050" cap="flat" cmpd="sng">
                <a:solidFill>
                  <a:srgbClr val="082836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231" name="Google Shape;231;g375c0947e2c_0_0"/>
              <p:cNvCxnSpPr/>
              <p:nvPr/>
            </p:nvCxnSpPr>
            <p:spPr>
              <a:xfrm>
                <a:off x="3978876" y="3818238"/>
                <a:ext cx="0" cy="18288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232" name="Google Shape;232;g375c0947e2c_0_0"/>
              <p:cNvCxnSpPr/>
              <p:nvPr/>
            </p:nvCxnSpPr>
            <p:spPr>
              <a:xfrm>
                <a:off x="4996249" y="3818238"/>
                <a:ext cx="0" cy="18288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233" name="Google Shape;233;g375c0947e2c_0_0"/>
              <p:cNvCxnSpPr/>
              <p:nvPr/>
            </p:nvCxnSpPr>
            <p:spPr>
              <a:xfrm>
                <a:off x="6013622" y="3818238"/>
                <a:ext cx="0" cy="18288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234" name="Google Shape;234;g375c0947e2c_0_0"/>
              <p:cNvCxnSpPr/>
              <p:nvPr/>
            </p:nvCxnSpPr>
            <p:spPr>
              <a:xfrm>
                <a:off x="7030995" y="3818238"/>
                <a:ext cx="0" cy="18288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235" name="Google Shape;235;g375c0947e2c_0_0"/>
              <p:cNvCxnSpPr/>
              <p:nvPr/>
            </p:nvCxnSpPr>
            <p:spPr>
              <a:xfrm>
                <a:off x="8048368" y="3818238"/>
                <a:ext cx="0" cy="18288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236" name="Google Shape;236;g375c0947e2c_0_0"/>
              <p:cNvCxnSpPr/>
              <p:nvPr/>
            </p:nvCxnSpPr>
            <p:spPr>
              <a:xfrm>
                <a:off x="4690078" y="4605638"/>
                <a:ext cx="0" cy="1524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</p:grpSp>
        <p:sp>
          <p:nvSpPr>
            <p:cNvPr id="237" name="Google Shape;237;g375c0947e2c_0_0"/>
            <p:cNvSpPr/>
            <p:nvPr/>
          </p:nvSpPr>
          <p:spPr>
            <a:xfrm>
              <a:off x="7814360" y="2578100"/>
              <a:ext cx="224700" cy="1727100"/>
            </a:xfrm>
            <a:prstGeom prst="rect">
              <a:avLst/>
            </a:pr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238" name="Google Shape;238;g375c0947e2c_0_0" descr="an illustration of a football with a white stripe on the side (Provided by Tenor)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7135770">
            <a:off x="9657928" y="1674428"/>
            <a:ext cx="214246" cy="21424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" name="Google Shape;239;g375c0947e2c_0_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554175" y="1690825"/>
            <a:ext cx="358650" cy="358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" name="Google Shape;240;g375c0947e2c_0_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390375" y="1690825"/>
            <a:ext cx="358650" cy="358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g375c0947e2c_0_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404813" y="1107575"/>
            <a:ext cx="358650" cy="358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en-US"/>
              <a:t>The Game </a:t>
            </a:r>
            <a:endParaRPr/>
          </a:p>
        </p:txBody>
      </p:sp>
      <p:sp>
        <p:nvSpPr>
          <p:cNvPr id="248" name="Google Shape;248;p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65913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5527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●"/>
            </a:pPr>
            <a:r>
              <a:rPr lang="en-US"/>
              <a:t>Each game consists of 4, 12 minute quarters</a:t>
            </a:r>
            <a:endParaRPr/>
          </a:p>
          <a:p>
            <a:pPr marL="228600" lvl="0" indent="-25527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●"/>
            </a:pPr>
            <a:r>
              <a:rPr lang="en-US"/>
              <a:t>Each half, and each new series following a TD starts from the offense’s 14 yard line (A-14)</a:t>
            </a:r>
            <a:endParaRPr/>
          </a:p>
          <a:p>
            <a:pPr marL="228600" lvl="0" indent="-25527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●"/>
            </a:pPr>
            <a:r>
              <a:rPr lang="en-US"/>
              <a:t>4 downs to reach the next zone to gain</a:t>
            </a:r>
            <a:endParaRPr/>
          </a:p>
          <a:p>
            <a:pPr marL="228600" lvl="0" indent="-25527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●"/>
            </a:pPr>
            <a:r>
              <a:rPr lang="en-US"/>
              <a:t>If a foul takes a team backwards into a different zone, they still have to reach the original zone to gain in order to get a first down</a:t>
            </a:r>
            <a:endParaRPr/>
          </a:p>
          <a:p>
            <a:pPr marL="228600" lvl="0" indent="-77470" algn="l" rtl="0">
              <a:lnSpc>
                <a:spcPct val="90000"/>
              </a:lnSpc>
              <a:spcBef>
                <a:spcPts val="1000"/>
              </a:spcBef>
              <a:spcAft>
                <a:spcPts val="160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  <p:grpSp>
        <p:nvGrpSpPr>
          <p:cNvPr id="249" name="Google Shape;249;p7"/>
          <p:cNvGrpSpPr/>
          <p:nvPr/>
        </p:nvGrpSpPr>
        <p:grpSpPr>
          <a:xfrm>
            <a:off x="7814360" y="598143"/>
            <a:ext cx="3539439" cy="5661714"/>
            <a:chOff x="7814360" y="598144"/>
            <a:chExt cx="3539439" cy="5661714"/>
          </a:xfrm>
        </p:grpSpPr>
        <p:grpSp>
          <p:nvGrpSpPr>
            <p:cNvPr id="250" name="Google Shape;250;p7"/>
            <p:cNvGrpSpPr/>
            <p:nvPr/>
          </p:nvGrpSpPr>
          <p:grpSpPr>
            <a:xfrm rot="5400000">
              <a:off x="6753223" y="1659281"/>
              <a:ext cx="5661714" cy="3539439"/>
              <a:chOff x="3093823" y="3059670"/>
              <a:chExt cx="6819900" cy="3556000"/>
            </a:xfrm>
          </p:grpSpPr>
          <p:pic>
            <p:nvPicPr>
              <p:cNvPr id="251" name="Google Shape;251;p7"/>
              <p:cNvPicPr preferRelativeResize="0"/>
              <p:nvPr/>
            </p:nvPicPr>
            <p:blipFill rotWithShape="1">
              <a:blip r:embed="rId3">
                <a:alphaModFix/>
              </a:blip>
              <a:srcRect/>
              <a:stretch/>
            </p:blipFill>
            <p:spPr>
              <a:xfrm>
                <a:off x="3093823" y="3059670"/>
                <a:ext cx="6819900" cy="3556000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52" name="Google Shape;252;p7"/>
              <p:cNvSpPr/>
              <p:nvPr/>
            </p:nvSpPr>
            <p:spPr>
              <a:xfrm>
                <a:off x="3472249" y="3818238"/>
                <a:ext cx="5029200" cy="1828800"/>
              </a:xfrm>
              <a:prstGeom prst="rect">
                <a:avLst/>
              </a:prstGeom>
              <a:solidFill>
                <a:schemeClr val="accent1">
                  <a:alpha val="57647"/>
                </a:schemeClr>
              </a:solidFill>
              <a:ln w="19050" cap="flat" cmpd="sng">
                <a:solidFill>
                  <a:srgbClr val="082836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253" name="Google Shape;253;p7"/>
              <p:cNvCxnSpPr/>
              <p:nvPr/>
            </p:nvCxnSpPr>
            <p:spPr>
              <a:xfrm>
                <a:off x="3978876" y="3818238"/>
                <a:ext cx="0" cy="18288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254" name="Google Shape;254;p7"/>
              <p:cNvCxnSpPr/>
              <p:nvPr/>
            </p:nvCxnSpPr>
            <p:spPr>
              <a:xfrm>
                <a:off x="4996249" y="3818238"/>
                <a:ext cx="0" cy="18288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255" name="Google Shape;255;p7"/>
              <p:cNvCxnSpPr/>
              <p:nvPr/>
            </p:nvCxnSpPr>
            <p:spPr>
              <a:xfrm>
                <a:off x="6013622" y="3818238"/>
                <a:ext cx="0" cy="18288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256" name="Google Shape;256;p7"/>
              <p:cNvCxnSpPr/>
              <p:nvPr/>
            </p:nvCxnSpPr>
            <p:spPr>
              <a:xfrm>
                <a:off x="7030995" y="3818238"/>
                <a:ext cx="0" cy="18288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257" name="Google Shape;257;p7"/>
              <p:cNvCxnSpPr/>
              <p:nvPr/>
            </p:nvCxnSpPr>
            <p:spPr>
              <a:xfrm>
                <a:off x="8048368" y="3818238"/>
                <a:ext cx="0" cy="18288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258" name="Google Shape;258;p7"/>
              <p:cNvCxnSpPr/>
              <p:nvPr/>
            </p:nvCxnSpPr>
            <p:spPr>
              <a:xfrm>
                <a:off x="4690078" y="4605638"/>
                <a:ext cx="0" cy="1524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</p:grpSp>
        <p:sp>
          <p:nvSpPr>
            <p:cNvPr id="259" name="Google Shape;259;p7"/>
            <p:cNvSpPr/>
            <p:nvPr/>
          </p:nvSpPr>
          <p:spPr>
            <a:xfrm>
              <a:off x="7814360" y="2578100"/>
              <a:ext cx="224740" cy="1727200"/>
            </a:xfrm>
            <a:prstGeom prst="rect">
              <a:avLst/>
            </a:pr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en-US"/>
              <a:t>The Game - Timing</a:t>
            </a:r>
            <a:endParaRPr/>
          </a:p>
        </p:txBody>
      </p:sp>
      <p:sp>
        <p:nvSpPr>
          <p:cNvPr id="266" name="Google Shape;266;p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7500" lnSpcReduction="20000"/>
          </a:bodyPr>
          <a:lstStyle/>
          <a:p>
            <a:pPr marL="228600" lvl="0" indent="-24193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16667"/>
              <a:buChar char="●"/>
            </a:pPr>
            <a:r>
              <a:rPr lang="en-US"/>
              <a:t>Each team has 3 timeouts per half, they do not carry over</a:t>
            </a:r>
            <a:endParaRPr/>
          </a:p>
          <a:p>
            <a:pPr marL="228600" lvl="0" indent="-24193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16667"/>
              <a:buChar char="●"/>
            </a:pPr>
            <a:r>
              <a:rPr lang="en-US"/>
              <a:t>Clock will stop for:</a:t>
            </a:r>
            <a:endParaRPr/>
          </a:p>
          <a:p>
            <a:pPr marL="685800" lvl="1" indent="-24003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26316"/>
              <a:buChar char="○"/>
            </a:pPr>
            <a:r>
              <a:rPr lang="en-US"/>
              <a:t>Down ends where there is a penalty</a:t>
            </a:r>
            <a:endParaRPr/>
          </a:p>
          <a:p>
            <a:pPr marL="685800" lvl="1" indent="-24003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26316"/>
              <a:buChar char="○"/>
            </a:pPr>
            <a:r>
              <a:rPr lang="en-US"/>
              <a:t>Team or Official’s time out</a:t>
            </a:r>
            <a:endParaRPr/>
          </a:p>
          <a:p>
            <a:pPr marL="685800" lvl="1" indent="-24003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26316"/>
              <a:buChar char="○"/>
            </a:pPr>
            <a:r>
              <a:rPr lang="en-US"/>
              <a:t>A score</a:t>
            </a:r>
            <a:endParaRPr/>
          </a:p>
          <a:p>
            <a:pPr marL="685800" lvl="1" indent="-24003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26316"/>
              <a:buChar char="○"/>
            </a:pPr>
            <a:r>
              <a:rPr lang="en-US"/>
              <a:t>A touchback</a:t>
            </a:r>
            <a:endParaRPr/>
          </a:p>
          <a:p>
            <a:pPr marL="685800" lvl="1" indent="-24003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26316"/>
              <a:buChar char="○"/>
            </a:pPr>
            <a:r>
              <a:rPr lang="en-US"/>
              <a:t>Inadvertent whistle</a:t>
            </a:r>
            <a:endParaRPr/>
          </a:p>
          <a:p>
            <a:pPr marL="685800" lvl="1" indent="-24003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26316"/>
              <a:buChar char="○"/>
            </a:pPr>
            <a:r>
              <a:rPr lang="en-US"/>
              <a:t>2 minute timeout</a:t>
            </a:r>
            <a:endParaRPr/>
          </a:p>
          <a:p>
            <a:pPr marL="685800" lvl="1" indent="-21050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94737"/>
              <a:buChar char="○"/>
            </a:pPr>
            <a:r>
              <a:rPr lang="en-US"/>
              <a:t>New series for B</a:t>
            </a:r>
            <a:endParaRPr/>
          </a:p>
          <a:p>
            <a:pPr marL="685800" lvl="1" indent="-24003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26316"/>
              <a:buChar char="○"/>
            </a:pPr>
            <a:r>
              <a:rPr lang="en-US"/>
              <a:t>Incomplete pass (final 2 minutes of each half) </a:t>
            </a:r>
            <a:endParaRPr/>
          </a:p>
          <a:p>
            <a:pPr marL="685800" lvl="1" indent="-24003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26316"/>
              <a:buChar char="○"/>
            </a:pPr>
            <a:r>
              <a:rPr lang="en-US"/>
              <a:t>Ball runner goes out of bounds (final 2 minutes of each half) </a:t>
            </a:r>
            <a:endParaRPr/>
          </a:p>
          <a:p>
            <a:pPr marL="685800" lvl="1" indent="-24003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26316"/>
              <a:buChar char="○"/>
            </a:pPr>
            <a:r>
              <a:rPr lang="en-US"/>
              <a:t>Offense is awarded a 1</a:t>
            </a:r>
            <a:r>
              <a:rPr lang="en-US" baseline="30000"/>
              <a:t>st</a:t>
            </a:r>
            <a:r>
              <a:rPr lang="en-US"/>
              <a:t> down, clock will start on the ready for play (final 2 minutes of each half)</a:t>
            </a:r>
            <a:endParaRPr/>
          </a:p>
          <a:p>
            <a:pPr marL="228600" lvl="0" indent="-23241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n-US"/>
              <a:t>Mercy rule: </a:t>
            </a:r>
            <a:endParaRPr/>
          </a:p>
          <a:p>
            <a:pPr marL="685800" lvl="1" indent="-23241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26316"/>
              <a:buChar char="○"/>
            </a:pPr>
            <a:r>
              <a:rPr lang="en-US"/>
              <a:t>When the point margin exceeds </a:t>
            </a:r>
            <a:r>
              <a:rPr lang="en-US" b="1"/>
              <a:t>27 </a:t>
            </a:r>
            <a:r>
              <a:rPr lang="en-US"/>
              <a:t>points in the 4th quarter, the clock will run continuously for the remainder of the game. The game clock will only stop for team timeouts and officials’ timeouts.</a:t>
            </a:r>
            <a:endParaRPr/>
          </a:p>
          <a:p>
            <a:pPr marL="228600" lvl="0" indent="-104140" algn="l" rtl="0">
              <a:lnSpc>
                <a:spcPct val="90000"/>
              </a:lnSpc>
              <a:spcBef>
                <a:spcPts val="1000"/>
              </a:spcBef>
              <a:spcAft>
                <a:spcPts val="1600"/>
              </a:spcAft>
              <a:buClr>
                <a:schemeClr val="dk1"/>
              </a:buClr>
              <a:buSzPct val="116667"/>
              <a:buNone/>
            </a:pP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en-US"/>
              <a:t>The Game – Line of Scrimmage</a:t>
            </a:r>
            <a:endParaRPr/>
          </a:p>
        </p:txBody>
      </p:sp>
      <p:sp>
        <p:nvSpPr>
          <p:cNvPr id="273" name="Google Shape;273;p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65913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7500" lnSpcReduction="1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16667"/>
              <a:buNone/>
            </a:pPr>
            <a:r>
              <a:rPr lang="en-US"/>
              <a:t>Offense</a:t>
            </a:r>
            <a:endParaRPr/>
          </a:p>
          <a:p>
            <a:pPr marL="228600" lvl="0" indent="-18859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16667"/>
              <a:buChar char="●"/>
            </a:pPr>
            <a:r>
              <a:rPr lang="en-US"/>
              <a:t>Only the Snapper must be on the line of scrimmage</a:t>
            </a:r>
            <a:endParaRPr/>
          </a:p>
          <a:p>
            <a:pPr marL="228600" lvl="0" indent="-18859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16667"/>
              <a:buChar char="●"/>
            </a:pPr>
            <a:r>
              <a:rPr lang="en-US"/>
              <a:t>Side snap or between the legs are both legal</a:t>
            </a:r>
            <a:endParaRPr/>
          </a:p>
          <a:p>
            <a:pPr marL="228600" lvl="0" indent="-18859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16667"/>
              <a:buChar char="●"/>
            </a:pPr>
            <a:r>
              <a:rPr lang="en-US"/>
              <a:t>All players must be in different numbers</a:t>
            </a:r>
            <a:endParaRPr/>
          </a:p>
          <a:p>
            <a:pPr marL="228600" lvl="0" indent="-18859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16667"/>
              <a:buChar char="●"/>
            </a:pPr>
            <a:r>
              <a:rPr lang="en-US"/>
              <a:t>QB must be two yards back from the LOS to receive the snap</a:t>
            </a:r>
            <a:endParaRPr/>
          </a:p>
          <a:p>
            <a:pPr marL="2286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16667"/>
              <a:buNone/>
            </a:pP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16667"/>
              <a:buNone/>
            </a:pPr>
            <a:r>
              <a:rPr lang="en-US"/>
              <a:t>Defense</a:t>
            </a:r>
            <a:endParaRPr/>
          </a:p>
          <a:p>
            <a:pPr marL="228600" lvl="0" indent="-18859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16667"/>
              <a:buChar char="●"/>
            </a:pPr>
            <a:r>
              <a:rPr lang="en-US"/>
              <a:t>Defensive scrimmage line is 1 yard off the ball</a:t>
            </a:r>
            <a:endParaRPr/>
          </a:p>
          <a:p>
            <a:pPr marL="228600" lvl="0" indent="-18859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16667"/>
              <a:buChar char="●"/>
            </a:pPr>
            <a:r>
              <a:rPr lang="en-US"/>
              <a:t>Lining up ANYWHERE within that 1 yard is Encroachment</a:t>
            </a: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1600"/>
              </a:spcAft>
              <a:buClr>
                <a:schemeClr val="dk1"/>
              </a:buClr>
              <a:buSzPct val="116667"/>
              <a:buNone/>
            </a:pPr>
            <a:endParaRPr/>
          </a:p>
        </p:txBody>
      </p:sp>
      <p:pic>
        <p:nvPicPr>
          <p:cNvPr id="274" name="Google Shape;274;p8" descr="NFL Flag Football Rule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61300" y="1677194"/>
            <a:ext cx="3492500" cy="2324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5" name="Google Shape;275;p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07300" y="4258213"/>
            <a:ext cx="3800475" cy="2390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1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en-US"/>
              <a:t>The Game – Scrimmage Plays</a:t>
            </a:r>
            <a:endParaRPr/>
          </a:p>
        </p:txBody>
      </p:sp>
      <p:sp>
        <p:nvSpPr>
          <p:cNvPr id="282" name="Google Shape;282;p1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●"/>
            </a:pPr>
            <a:r>
              <a:rPr lang="en-US"/>
              <a:t>Passes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○"/>
            </a:pPr>
            <a:r>
              <a:rPr lang="en-US"/>
              <a:t>One forward pass per down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○"/>
            </a:pPr>
            <a:r>
              <a:rPr lang="en-US"/>
              <a:t>Unlimited backwards passes</a:t>
            </a:r>
            <a:endParaRPr/>
          </a:p>
          <a:p>
            <a:pPr marL="685800" lvl="1" indent="-76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●"/>
            </a:pPr>
            <a:r>
              <a:rPr lang="en-US"/>
              <a:t>Running plays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○"/>
            </a:pPr>
            <a:r>
              <a:rPr lang="en-US"/>
              <a:t>Unlimited running plays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○"/>
            </a:pPr>
            <a:r>
              <a:rPr lang="en-US"/>
              <a:t>Unlimited QB runs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○"/>
            </a:pPr>
            <a:r>
              <a:rPr lang="en-US"/>
              <a:t>Forward handoff only behind the LOS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1600"/>
              </a:spcAft>
              <a:buClr>
                <a:schemeClr val="dk1"/>
              </a:buClr>
              <a:buSzPts val="2400"/>
              <a:buChar char="○"/>
            </a:pPr>
            <a:r>
              <a:rPr lang="en-US"/>
              <a:t>Unlimited backwards handoffs </a:t>
            </a:r>
            <a:endParaRPr/>
          </a:p>
        </p:txBody>
      </p:sp>
      <p:pic>
        <p:nvPicPr>
          <p:cNvPr id="283" name="Google Shape;283;p10" descr="Are Olympics next? Flag football's ..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352025" y="3929075"/>
            <a:ext cx="3606800" cy="2247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4" name="Google Shape;284;p10" descr="flag football ...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71450" y="1398825"/>
            <a:ext cx="3492500" cy="2324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en-US"/>
              <a:t>The Game – Fumbles, Muff, Backwards Pass</a:t>
            </a:r>
            <a:endParaRPr/>
          </a:p>
        </p:txBody>
      </p:sp>
      <p:sp>
        <p:nvSpPr>
          <p:cNvPr id="291" name="Google Shape;291;p1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●"/>
            </a:pPr>
            <a:r>
              <a:rPr lang="en-US"/>
              <a:t>Fumble, Muff, &amp; Backwards Passes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○"/>
            </a:pPr>
            <a:r>
              <a:rPr lang="en-US"/>
              <a:t>Dead ball once grounded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○"/>
            </a:pPr>
            <a:r>
              <a:rPr lang="en-US"/>
              <a:t>Live ball if recovered before being grounded</a:t>
            </a:r>
            <a:endParaRPr/>
          </a:p>
          <a:p>
            <a:pPr marL="685800" lvl="1" indent="-76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●"/>
            </a:pPr>
            <a:r>
              <a:rPr lang="en-US"/>
              <a:t>Spot following a fumble 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○"/>
            </a:pPr>
            <a:r>
              <a:rPr lang="en-US"/>
              <a:t>Returned to the spot of the fumble / end of the run</a:t>
            </a:r>
            <a:endParaRPr/>
          </a:p>
          <a:p>
            <a:pPr marL="685800" lvl="1" indent="-76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1600"/>
              </a:spcAft>
              <a:buClr>
                <a:schemeClr val="dk1"/>
              </a:buClr>
              <a:buSzPts val="2800"/>
              <a:buChar char="●"/>
            </a:pPr>
            <a:r>
              <a:rPr lang="en-US"/>
              <a:t>The ball belongs to the passing or fumbling team unless lost after fourth down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1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en-US"/>
              <a:t>The Game – Dead ball </a:t>
            </a:r>
            <a:endParaRPr/>
          </a:p>
        </p:txBody>
      </p:sp>
      <p:sp>
        <p:nvSpPr>
          <p:cNvPr id="298" name="Google Shape;298;p1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●"/>
            </a:pPr>
            <a:r>
              <a:rPr lang="en-US"/>
              <a:t>The following cause the ball to become dead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○"/>
            </a:pPr>
            <a:r>
              <a:rPr lang="en-US"/>
              <a:t>Flag is pulled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○"/>
            </a:pPr>
            <a:r>
              <a:rPr lang="en-US"/>
              <a:t>Runner goes out of bounds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○"/>
            </a:pPr>
            <a:r>
              <a:rPr lang="en-US"/>
              <a:t>When a player with only one flag is touched between the shoulder and knee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○"/>
            </a:pPr>
            <a:r>
              <a:rPr lang="en-US"/>
              <a:t>Scrimmage kick crosses the Goal Line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1600"/>
              </a:spcAft>
              <a:buClr>
                <a:schemeClr val="dk1"/>
              </a:buClr>
              <a:buSzPts val="2400"/>
              <a:buChar char="○"/>
            </a:pPr>
            <a:r>
              <a:rPr lang="en-US"/>
              <a:t>Grounded fumble, muff, or backwards pass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3f7c718b5b1_0_5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Mechanics changes</a:t>
            </a:r>
            <a:endParaRPr/>
          </a:p>
        </p:txBody>
      </p:sp>
      <p:sp>
        <p:nvSpPr>
          <p:cNvPr id="74" name="Google Shape;74;g3f7c718b5b1_0_5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rPr lang="en-US"/>
              <a:t>Field Judge is now the Line Judge	</a:t>
            </a:r>
            <a:endParaRPr/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-US"/>
              <a:t>Initial position is on the LOS</a:t>
            </a:r>
            <a:endParaRPr/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-US"/>
              <a:t>In certain situations the Referee may instruct the LJ to move to the line to gain or the goal line</a:t>
            </a:r>
            <a:br>
              <a:rPr lang="en-US"/>
            </a:b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/>
              <a:t>Scrimmage kick </a:t>
            </a:r>
            <a:endParaRPr/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-US"/>
              <a:t>Both HL and LJ initial position is with the deep receiver</a:t>
            </a:r>
            <a:endParaRPr/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-US"/>
              <a:t>R has responsibility for the LOS (snap, kick crossing the line)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en-US"/>
              <a:t>The Game - Blocking</a:t>
            </a:r>
            <a:endParaRPr/>
          </a:p>
        </p:txBody>
      </p:sp>
      <p:sp>
        <p:nvSpPr>
          <p:cNvPr id="305" name="Google Shape;305;p1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●"/>
            </a:pPr>
            <a:r>
              <a:rPr lang="en-US"/>
              <a:t>Blocking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○"/>
            </a:pPr>
            <a:r>
              <a:rPr lang="en-US"/>
              <a:t>Blocking is </a:t>
            </a:r>
            <a:r>
              <a:rPr lang="en-US" u="sng"/>
              <a:t>illegal</a:t>
            </a:r>
            <a:endParaRPr u="sng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○"/>
            </a:pPr>
            <a:r>
              <a:rPr lang="en-US"/>
              <a:t>Legal Screen blocking is allowed anywhere on the field</a:t>
            </a:r>
            <a:endParaRPr/>
          </a:p>
          <a:p>
            <a:pPr marL="11430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■"/>
            </a:pPr>
            <a:r>
              <a:rPr lang="en-US"/>
              <a:t>No extended arms, use of hands, arms, elbows, or legs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○"/>
            </a:pPr>
            <a:r>
              <a:rPr lang="en-US"/>
              <a:t>Judgement </a:t>
            </a:r>
            <a:endParaRPr/>
          </a:p>
          <a:p>
            <a:pPr marL="11430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■"/>
            </a:pPr>
            <a:r>
              <a:rPr lang="en-US"/>
              <a:t>Right of Place = Defender has established position in front of blocker or runner</a:t>
            </a:r>
            <a:endParaRPr/>
          </a:p>
          <a:p>
            <a:pPr marL="11430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■"/>
            </a:pPr>
            <a:r>
              <a:rPr lang="en-US"/>
              <a:t>Right of Way = Blocker or runner who is moving may not be contacted by a defender in motion</a:t>
            </a:r>
            <a:endParaRPr/>
          </a:p>
          <a:p>
            <a:pPr marL="11430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■"/>
            </a:pPr>
            <a:r>
              <a:rPr lang="en-US"/>
              <a:t>Right of </a:t>
            </a:r>
            <a:r>
              <a:rPr lang="en-US" u="sng"/>
              <a:t>Place</a:t>
            </a:r>
            <a:r>
              <a:rPr lang="en-US"/>
              <a:t> supersedes Right of </a:t>
            </a:r>
            <a:r>
              <a:rPr lang="en-US" u="sng"/>
              <a:t>Way</a:t>
            </a:r>
            <a:endParaRPr u="sng"/>
          </a:p>
          <a:p>
            <a:pPr marL="1143000" lvl="2" indent="-215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■"/>
            </a:pPr>
            <a:r>
              <a:rPr lang="en-US"/>
              <a:t>Once the defender has established a right of way, the blocker must avoid contact</a:t>
            </a:r>
            <a:endParaRPr/>
          </a:p>
          <a:p>
            <a:pPr marL="1143000" lvl="2" indent="-101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/>
          </a:p>
          <a:p>
            <a:pPr marL="685800" lvl="1" indent="-76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160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g3f5350eb1b2_0_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en-US"/>
              <a:t>The Game - Blocking</a:t>
            </a:r>
            <a:endParaRPr/>
          </a:p>
        </p:txBody>
      </p:sp>
      <p:sp>
        <p:nvSpPr>
          <p:cNvPr id="312" name="Google Shape;312;g3f5350eb1b2_0_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Officials must watch the initial positioning of the screener, not just the contact</a:t>
            </a:r>
            <a:endParaRPr/>
          </a:p>
          <a:p>
            <a:pPr marL="228600" lvl="0" indent="-1651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/>
              <a:t>A screener may NOT: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-US"/>
              <a:t>Step too close behind a stationary opponent </a:t>
            </a:r>
            <a:endParaRPr/>
          </a:p>
          <a:p>
            <a:pPr marL="1143000" lvl="2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</a:pPr>
            <a:r>
              <a:rPr lang="en-US"/>
              <a:t>Guidance is 1-2 steps based on speed of defender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-US"/>
              <a:t>Initiate contact when taking position in front or to the side </a:t>
            </a:r>
            <a:endParaRPr/>
          </a:p>
          <a:p>
            <a:pPr marL="1143000" lvl="2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</a:pPr>
            <a:r>
              <a:rPr lang="en-US"/>
              <a:t>Defender allowed to stop or change direction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-US"/>
              <a:t>Establish a position too close to a moving opponent </a:t>
            </a:r>
            <a:endParaRPr/>
          </a:p>
          <a:p>
            <a:pPr marL="1143000" lvl="2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</a:pPr>
            <a:r>
              <a:rPr lang="en-US"/>
              <a:t>Defender must have opportunity to avoid contact</a:t>
            </a:r>
            <a:endParaRPr/>
          </a:p>
          <a:p>
            <a:pPr marL="1143000" lvl="2" indent="-101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/>
          </a:p>
          <a:p>
            <a:pPr marL="685800" lvl="1" indent="-76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160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g3f5350eb1b2_0_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en-US"/>
              <a:t>The Game - Blocking</a:t>
            </a:r>
            <a:endParaRPr/>
          </a:p>
        </p:txBody>
      </p:sp>
      <p:sp>
        <p:nvSpPr>
          <p:cNvPr id="319" name="Google Shape;319;g3f5350eb1b2_0_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Maintaining the block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-US"/>
              <a:t>After establishing position (right of place) screener cannot move to maintain the block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-US"/>
              <a:t>If they move, they give up right of place and the defender will have an established right of way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-US"/>
              <a:t>Screener can only move </a:t>
            </a:r>
            <a:endParaRPr/>
          </a:p>
          <a:p>
            <a:pPr marL="1143000" lvl="2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</a:pPr>
            <a:r>
              <a:rPr lang="en-US"/>
              <a:t>In the same direction of the defender</a:t>
            </a:r>
            <a:endParaRPr/>
          </a:p>
          <a:p>
            <a:pPr marL="1143000" lvl="2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</a:pPr>
            <a:r>
              <a:rPr lang="en-US"/>
              <a:t>Along the same path of the defender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-US"/>
              <a:t>Movement to maintain a position, with contact is an illegal block</a:t>
            </a:r>
            <a:endParaRPr/>
          </a:p>
          <a:p>
            <a:pPr marL="1143000" lvl="2" indent="-101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/>
          </a:p>
          <a:p>
            <a:pPr marL="685800" lvl="1" indent="-76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160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g3f5350eb1b2_0_1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en-US"/>
              <a:t>The Game - Blocking</a:t>
            </a:r>
            <a:endParaRPr/>
          </a:p>
        </p:txBody>
      </p:sp>
      <p:sp>
        <p:nvSpPr>
          <p:cNvPr id="326" name="Google Shape;326;g3f5350eb1b2_0_1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Using our judgement</a:t>
            </a:r>
            <a:endParaRPr/>
          </a:p>
          <a:p>
            <a:pPr marL="228600" lvl="0" indent="-1651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/>
              <a:t>Screen blocking must occur without initiating contact</a:t>
            </a:r>
            <a:endParaRPr/>
          </a:p>
          <a:p>
            <a:pPr marL="228600" lvl="0" indent="-1651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/>
              <a:t>Watch the setup - distance and movement</a:t>
            </a:r>
            <a:endParaRPr/>
          </a:p>
          <a:p>
            <a:pPr marL="228600" lvl="0" indent="-1651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/>
              <a:t>Defender must be able to stop, change direction, or avoid the screen</a:t>
            </a:r>
            <a:endParaRPr/>
          </a:p>
          <a:p>
            <a:pPr marL="228600" lvl="0" indent="-1651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/>
              <a:t>Hands, legs outside the frame of the body are good indicators of illegal blocking </a:t>
            </a:r>
            <a:endParaRPr/>
          </a:p>
          <a:p>
            <a:pPr marL="1143000" lvl="2" indent="-101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/>
          </a:p>
          <a:p>
            <a:pPr marL="685800" lvl="1" indent="-76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160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2" name="Google Shape;332;g3f5350eb1b2_0_18" title="Charging.mov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52400"/>
            <a:ext cx="11887200" cy="63181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8" name="Google Shape;338;g3f5350eb1b2_0_25" title="Illegal blocking 1.mov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52400"/>
            <a:ext cx="11887200" cy="551905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4" name="Google Shape;344;g3f5350eb1b2_0_32" title="Illegal blocking.mov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52400"/>
            <a:ext cx="11726779" cy="6553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1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en-US"/>
              <a:t>The Game - Kicking</a:t>
            </a:r>
            <a:endParaRPr/>
          </a:p>
        </p:txBody>
      </p:sp>
      <p:sp>
        <p:nvSpPr>
          <p:cNvPr id="351" name="Google Shape;351;p1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7500" lnSpcReduction="20000"/>
          </a:bodyPr>
          <a:lstStyle/>
          <a:p>
            <a:pPr marL="228600" lvl="0" indent="-20193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16667"/>
              <a:buChar char="●"/>
            </a:pPr>
            <a:r>
              <a:rPr lang="en-US"/>
              <a:t>Kicking</a:t>
            </a:r>
            <a:endParaRPr/>
          </a:p>
          <a:p>
            <a:pPr marL="685800" lvl="1" indent="-20574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26316"/>
              <a:buChar char="○"/>
            </a:pPr>
            <a:r>
              <a:rPr lang="en-US"/>
              <a:t>No kickoffs – each new drives at the 14 yard line </a:t>
            </a:r>
            <a:endParaRPr/>
          </a:p>
          <a:p>
            <a:pPr marL="1143000" lvl="2" indent="-2095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5263"/>
              <a:buChar char="■"/>
            </a:pPr>
            <a:r>
              <a:rPr lang="en-US"/>
              <a:t>Exceptions: After a safety, the ball will be put in play by a scrimmage kick from the 20 yard line</a:t>
            </a:r>
            <a:endParaRPr/>
          </a:p>
          <a:p>
            <a:pPr marL="1143000" lvl="2" indent="-11112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5263"/>
              <a:buNone/>
            </a:pPr>
            <a:endParaRPr/>
          </a:p>
          <a:p>
            <a:pPr marL="685800" lvl="1" indent="-20574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26316"/>
              <a:buChar char="○"/>
            </a:pPr>
            <a:r>
              <a:rPr lang="en-US"/>
              <a:t>Scrimmage kicks – only punts</a:t>
            </a:r>
            <a:endParaRPr/>
          </a:p>
          <a:p>
            <a:pPr marL="1143000" lvl="2" indent="-2095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5263"/>
              <a:buChar char="■"/>
            </a:pPr>
            <a:r>
              <a:rPr lang="en-US"/>
              <a:t>K must declare punt or play on 4</a:t>
            </a:r>
            <a:r>
              <a:rPr lang="en-US" baseline="30000"/>
              <a:t>th</a:t>
            </a:r>
            <a:r>
              <a:rPr lang="en-US"/>
              <a:t> down; if they delay the R will mark the ball ready for play</a:t>
            </a:r>
            <a:endParaRPr/>
          </a:p>
          <a:p>
            <a:pPr marL="1143000" lvl="2" indent="-19970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94737"/>
              <a:buChar char="■"/>
            </a:pPr>
            <a:r>
              <a:rPr lang="en-US"/>
              <a:t>Timeout required to change declaration</a:t>
            </a:r>
            <a:endParaRPr/>
          </a:p>
          <a:p>
            <a:pPr marL="1143000" lvl="2" indent="-2095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5263"/>
              <a:buChar char="■"/>
            </a:pPr>
            <a:r>
              <a:rPr lang="en-US"/>
              <a:t>If punt is declared all players must be stationary until the ball is kicked</a:t>
            </a:r>
            <a:endParaRPr/>
          </a:p>
          <a:p>
            <a:pPr marL="1143000" lvl="2" indent="-19970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94737"/>
              <a:buChar char="■"/>
            </a:pPr>
            <a:r>
              <a:rPr lang="en-US"/>
              <a:t>If punt is declared, R will hold the snap while defense subs (up to 20s on play clock)</a:t>
            </a:r>
            <a:endParaRPr/>
          </a:p>
          <a:p>
            <a:pPr marL="685800" lvl="1" indent="-20574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26316"/>
              <a:buChar char="○"/>
            </a:pPr>
            <a:r>
              <a:rPr lang="en-US"/>
              <a:t>R can catch or recover a kick and advance </a:t>
            </a:r>
            <a:endParaRPr/>
          </a:p>
          <a:p>
            <a:pPr marL="685800" lvl="1" indent="-20574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26316"/>
              <a:buChar char="○"/>
            </a:pPr>
            <a:r>
              <a:rPr lang="en-US"/>
              <a:t>If R muffs or fumbles the kick and it hits the ground the ball is dead</a:t>
            </a:r>
            <a:endParaRPr/>
          </a:p>
          <a:p>
            <a:pPr marL="685800" lvl="1" indent="-20574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26316"/>
              <a:buChar char="○"/>
            </a:pPr>
            <a:r>
              <a:rPr lang="en-US"/>
              <a:t>If R muffs the kick and K recovers the ball while it is still in the air, the ball is dead and it is K’s ball</a:t>
            </a:r>
            <a:endParaRPr/>
          </a:p>
          <a:p>
            <a:pPr marL="685800" lvl="1" indent="-20574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26316"/>
              <a:buChar char="○"/>
            </a:pPr>
            <a:r>
              <a:rPr lang="en-US"/>
              <a:t>Touchbacks – once the kick breaks the plane of the goal line, the ball is dead and it is a touchback</a:t>
            </a:r>
            <a:endParaRPr/>
          </a:p>
          <a:p>
            <a:pPr marL="685800" lvl="1" indent="-20574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26316"/>
              <a:buChar char="○"/>
            </a:pPr>
            <a:r>
              <a:rPr lang="en-US"/>
              <a:t>Kick Catching interference – same as in tackle</a:t>
            </a:r>
            <a:endParaRPr/>
          </a:p>
          <a:p>
            <a:pPr marL="685800" lvl="1" indent="-8763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26316"/>
              <a:buNone/>
            </a:pPr>
            <a:endParaRPr/>
          </a:p>
          <a:p>
            <a:pPr marL="228600" lvl="0" indent="-64135" algn="l" rtl="0">
              <a:lnSpc>
                <a:spcPct val="90000"/>
              </a:lnSpc>
              <a:spcBef>
                <a:spcPts val="1000"/>
              </a:spcBef>
              <a:spcAft>
                <a:spcPts val="1600"/>
              </a:spcAft>
              <a:buClr>
                <a:schemeClr val="dk1"/>
              </a:buClr>
              <a:buSzPct val="116667"/>
              <a:buNone/>
            </a:pP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1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en-US"/>
              <a:t>The Game - Scoring</a:t>
            </a:r>
            <a:endParaRPr/>
          </a:p>
        </p:txBody>
      </p:sp>
      <p:sp>
        <p:nvSpPr>
          <p:cNvPr id="358" name="Google Shape;358;p1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71829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228600" lvl="0" indent="-21526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16667"/>
              <a:buChar char="●"/>
            </a:pPr>
            <a:r>
              <a:rPr lang="en-US"/>
              <a:t>Scoring</a:t>
            </a:r>
            <a:endParaRPr/>
          </a:p>
          <a:p>
            <a:pPr marL="685800" lvl="1" indent="-21717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26316"/>
              <a:buChar char="○"/>
            </a:pPr>
            <a:r>
              <a:rPr lang="en-US"/>
              <a:t>TD </a:t>
            </a:r>
            <a:endParaRPr/>
          </a:p>
          <a:p>
            <a:pPr marL="1143000" lvl="2" indent="-21907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5263"/>
              <a:buChar char="■"/>
            </a:pPr>
            <a:r>
              <a:rPr lang="en-US"/>
              <a:t>6 pt</a:t>
            </a:r>
            <a:endParaRPr/>
          </a:p>
          <a:p>
            <a:pPr marL="685800" lvl="1" indent="-21717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26316"/>
              <a:buChar char="○"/>
            </a:pPr>
            <a:r>
              <a:rPr lang="en-US"/>
              <a:t>Try</a:t>
            </a:r>
            <a:endParaRPr/>
          </a:p>
          <a:p>
            <a:pPr marL="1143000" lvl="2" indent="-21907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5263"/>
              <a:buChar char="■"/>
            </a:pPr>
            <a:r>
              <a:rPr lang="en-US"/>
              <a:t>1 pt from the 3 yard line</a:t>
            </a:r>
            <a:endParaRPr/>
          </a:p>
          <a:p>
            <a:pPr marL="1143000" lvl="2" indent="-21907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5263"/>
              <a:buChar char="■"/>
            </a:pPr>
            <a:r>
              <a:rPr lang="en-US"/>
              <a:t>2 pt from the 10 yard line</a:t>
            </a:r>
            <a:endParaRPr/>
          </a:p>
          <a:p>
            <a:pPr marL="1143000" lvl="2" indent="-21907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5263"/>
              <a:buChar char="■"/>
            </a:pPr>
            <a:r>
              <a:rPr lang="en-US"/>
              <a:t>Drive following a try starts on the 14 yard line</a:t>
            </a:r>
            <a:endParaRPr/>
          </a:p>
          <a:p>
            <a:pPr marL="1143000" lvl="2" indent="-101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5263"/>
              <a:buNone/>
            </a:pPr>
            <a:endParaRPr/>
          </a:p>
          <a:p>
            <a:pPr marL="685800" lvl="1" indent="-21717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26316"/>
              <a:buChar char="○"/>
            </a:pPr>
            <a:r>
              <a:rPr lang="en-US"/>
              <a:t>Safety</a:t>
            </a:r>
            <a:endParaRPr/>
          </a:p>
          <a:p>
            <a:pPr marL="1143000" lvl="2" indent="-219075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5263"/>
              <a:buChar char="■"/>
            </a:pPr>
            <a:r>
              <a:rPr lang="en-US"/>
              <a:t>2 pts  </a:t>
            </a:r>
            <a:endParaRPr/>
          </a:p>
          <a:p>
            <a:pPr marL="1143000" lvl="2" indent="-219075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5263"/>
              <a:buChar char="■"/>
            </a:pPr>
            <a:r>
              <a:rPr lang="en-US"/>
              <a:t>Drive following a safety starts with a scrimmage kick from the 20 yd line</a:t>
            </a:r>
            <a:endParaRPr/>
          </a:p>
          <a:p>
            <a:pPr marL="685800" lvl="1" indent="-76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26316"/>
              <a:buNone/>
            </a:pP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1600"/>
              </a:spcAft>
              <a:buClr>
                <a:schemeClr val="dk1"/>
              </a:buClr>
              <a:buSzPct val="116667"/>
              <a:buNone/>
            </a:pPr>
            <a:endParaRPr/>
          </a:p>
        </p:txBody>
      </p:sp>
      <p:grpSp>
        <p:nvGrpSpPr>
          <p:cNvPr id="359" name="Google Shape;359;p15"/>
          <p:cNvGrpSpPr/>
          <p:nvPr/>
        </p:nvGrpSpPr>
        <p:grpSpPr>
          <a:xfrm>
            <a:off x="7814360" y="598143"/>
            <a:ext cx="3539439" cy="5661714"/>
            <a:chOff x="7814360" y="598144"/>
            <a:chExt cx="3539439" cy="5661714"/>
          </a:xfrm>
        </p:grpSpPr>
        <p:grpSp>
          <p:nvGrpSpPr>
            <p:cNvPr id="360" name="Google Shape;360;p15"/>
            <p:cNvGrpSpPr/>
            <p:nvPr/>
          </p:nvGrpSpPr>
          <p:grpSpPr>
            <a:xfrm rot="5400000">
              <a:off x="6753223" y="1659281"/>
              <a:ext cx="5661714" cy="3539439"/>
              <a:chOff x="3093823" y="3059670"/>
              <a:chExt cx="6819900" cy="3556000"/>
            </a:xfrm>
          </p:grpSpPr>
          <p:pic>
            <p:nvPicPr>
              <p:cNvPr id="361" name="Google Shape;361;p15"/>
              <p:cNvPicPr preferRelativeResize="0"/>
              <p:nvPr/>
            </p:nvPicPr>
            <p:blipFill rotWithShape="1">
              <a:blip r:embed="rId3">
                <a:alphaModFix/>
              </a:blip>
              <a:srcRect/>
              <a:stretch/>
            </p:blipFill>
            <p:spPr>
              <a:xfrm>
                <a:off x="3093823" y="3059670"/>
                <a:ext cx="6819900" cy="3556000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62" name="Google Shape;362;p15"/>
              <p:cNvSpPr/>
              <p:nvPr/>
            </p:nvSpPr>
            <p:spPr>
              <a:xfrm>
                <a:off x="3472249" y="3818238"/>
                <a:ext cx="5029200" cy="1828800"/>
              </a:xfrm>
              <a:prstGeom prst="rect">
                <a:avLst/>
              </a:prstGeom>
              <a:solidFill>
                <a:schemeClr val="accent1">
                  <a:alpha val="57647"/>
                </a:schemeClr>
              </a:solidFill>
              <a:ln w="19050" cap="flat" cmpd="sng">
                <a:solidFill>
                  <a:srgbClr val="082836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363" name="Google Shape;363;p15"/>
              <p:cNvCxnSpPr/>
              <p:nvPr/>
            </p:nvCxnSpPr>
            <p:spPr>
              <a:xfrm>
                <a:off x="3978876" y="3818238"/>
                <a:ext cx="0" cy="18288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364" name="Google Shape;364;p15"/>
              <p:cNvCxnSpPr/>
              <p:nvPr/>
            </p:nvCxnSpPr>
            <p:spPr>
              <a:xfrm>
                <a:off x="4996249" y="3818238"/>
                <a:ext cx="0" cy="18288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365" name="Google Shape;365;p15"/>
              <p:cNvCxnSpPr/>
              <p:nvPr/>
            </p:nvCxnSpPr>
            <p:spPr>
              <a:xfrm>
                <a:off x="6013622" y="3818238"/>
                <a:ext cx="0" cy="18288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366" name="Google Shape;366;p15"/>
              <p:cNvCxnSpPr/>
              <p:nvPr/>
            </p:nvCxnSpPr>
            <p:spPr>
              <a:xfrm>
                <a:off x="7030995" y="3818238"/>
                <a:ext cx="0" cy="18288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367" name="Google Shape;367;p15"/>
              <p:cNvCxnSpPr/>
              <p:nvPr/>
            </p:nvCxnSpPr>
            <p:spPr>
              <a:xfrm>
                <a:off x="8048368" y="3818238"/>
                <a:ext cx="0" cy="18288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368" name="Google Shape;368;p15"/>
              <p:cNvCxnSpPr/>
              <p:nvPr/>
            </p:nvCxnSpPr>
            <p:spPr>
              <a:xfrm>
                <a:off x="4690078" y="4618403"/>
                <a:ext cx="0" cy="1524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369" name="Google Shape;369;p15"/>
              <p:cNvCxnSpPr/>
              <p:nvPr/>
            </p:nvCxnSpPr>
            <p:spPr>
              <a:xfrm>
                <a:off x="7026332" y="4618403"/>
                <a:ext cx="0" cy="1524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FF0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370" name="Google Shape;370;p15"/>
              <p:cNvCxnSpPr/>
              <p:nvPr/>
            </p:nvCxnSpPr>
            <p:spPr>
              <a:xfrm>
                <a:off x="7494711" y="4618403"/>
                <a:ext cx="0" cy="1524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371" name="Google Shape;371;p15"/>
              <p:cNvCxnSpPr/>
              <p:nvPr/>
            </p:nvCxnSpPr>
            <p:spPr>
              <a:xfrm>
                <a:off x="7759872" y="4618403"/>
                <a:ext cx="0" cy="1524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</p:grpSp>
        <p:sp>
          <p:nvSpPr>
            <p:cNvPr id="372" name="Google Shape;372;p15"/>
            <p:cNvSpPr/>
            <p:nvPr/>
          </p:nvSpPr>
          <p:spPr>
            <a:xfrm>
              <a:off x="7814360" y="2578100"/>
              <a:ext cx="224740" cy="1727200"/>
            </a:xfrm>
            <a:prstGeom prst="rect">
              <a:avLst/>
            </a:pr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" name="Google Shape;373;p15"/>
            <p:cNvSpPr txBox="1"/>
            <p:nvPr/>
          </p:nvSpPr>
          <p:spPr>
            <a:xfrm>
              <a:off x="9136383" y="4350665"/>
              <a:ext cx="895393" cy="2616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5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1 pt try</a:t>
              </a:r>
              <a:endParaRPr/>
            </a:p>
          </p:txBody>
        </p:sp>
        <p:sp>
          <p:nvSpPr>
            <p:cNvPr id="374" name="Google Shape;374;p15"/>
            <p:cNvSpPr txBox="1"/>
            <p:nvPr/>
          </p:nvSpPr>
          <p:spPr>
            <a:xfrm>
              <a:off x="9136383" y="4114907"/>
              <a:ext cx="895393" cy="2616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5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2 pt try</a:t>
              </a:r>
              <a:endParaRPr/>
            </a:p>
          </p:txBody>
        </p:sp>
        <p:sp>
          <p:nvSpPr>
            <p:cNvPr id="375" name="Google Shape;375;p15"/>
            <p:cNvSpPr txBox="1"/>
            <p:nvPr/>
          </p:nvSpPr>
          <p:spPr>
            <a:xfrm>
              <a:off x="8778471" y="3658928"/>
              <a:ext cx="895500" cy="415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5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LOS after safety</a:t>
              </a:r>
              <a:endParaRPr/>
            </a:p>
          </p:txBody>
        </p:sp>
        <p:sp>
          <p:nvSpPr>
            <p:cNvPr id="376" name="Google Shape;376;p15"/>
            <p:cNvSpPr txBox="1"/>
            <p:nvPr/>
          </p:nvSpPr>
          <p:spPr>
            <a:xfrm>
              <a:off x="9003221" y="1699598"/>
              <a:ext cx="895500" cy="415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5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Starting LOS</a:t>
              </a:r>
              <a:endParaRPr/>
            </a:p>
          </p:txBody>
        </p:sp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1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en-US"/>
              <a:t>Common Offensive Fouls</a:t>
            </a:r>
            <a:endParaRPr/>
          </a:p>
        </p:txBody>
      </p:sp>
      <p:sp>
        <p:nvSpPr>
          <p:cNvPr id="383" name="Google Shape;383;p1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0000" lnSpcReduction="20000"/>
          </a:bodyPr>
          <a:lstStyle/>
          <a:p>
            <a:pPr marL="228600" lvl="0" indent="-17526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16667"/>
              <a:buChar char="●"/>
            </a:pPr>
            <a:r>
              <a:rPr lang="en-US"/>
              <a:t>False Start</a:t>
            </a:r>
            <a:endParaRPr/>
          </a:p>
          <a:p>
            <a:pPr marL="228600" lvl="0" indent="-17526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16667"/>
              <a:buChar char="●"/>
            </a:pPr>
            <a:r>
              <a:rPr lang="en-US"/>
              <a:t>Illegal Shift / Motion</a:t>
            </a:r>
            <a:endParaRPr/>
          </a:p>
          <a:p>
            <a:pPr marL="228600" lvl="0" indent="-17526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16667"/>
              <a:buChar char="●"/>
            </a:pPr>
            <a:r>
              <a:rPr lang="en-US"/>
              <a:t>Sideline interference</a:t>
            </a:r>
            <a:endParaRPr/>
          </a:p>
          <a:p>
            <a:pPr marL="228600" lvl="0" indent="-17526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16667"/>
              <a:buChar char="●"/>
            </a:pPr>
            <a:r>
              <a:rPr lang="en-US"/>
              <a:t>Helping the runner</a:t>
            </a:r>
            <a:endParaRPr/>
          </a:p>
          <a:p>
            <a:pPr marL="228600" lvl="0" indent="-17526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16667"/>
              <a:buChar char="●"/>
            </a:pPr>
            <a:r>
              <a:rPr lang="en-US"/>
              <a:t>Flag Guarding</a:t>
            </a:r>
            <a:endParaRPr/>
          </a:p>
          <a:p>
            <a:pPr marL="228600" lvl="0" indent="-13081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75000"/>
              <a:buChar char="●"/>
            </a:pPr>
            <a:r>
              <a:rPr lang="en-US"/>
              <a:t>Charging </a:t>
            </a:r>
            <a:endParaRPr/>
          </a:p>
          <a:p>
            <a:pPr marL="228600" lvl="0" indent="-17526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16667"/>
              <a:buChar char="●"/>
            </a:pPr>
            <a:r>
              <a:rPr lang="en-US"/>
              <a:t>Illegal Blocking / Illegal Personal Contact</a:t>
            </a:r>
            <a:endParaRPr/>
          </a:p>
          <a:p>
            <a:pPr marL="228600" lvl="0" indent="-17526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16667"/>
              <a:buChar char="●"/>
            </a:pPr>
            <a:r>
              <a:rPr lang="en-US"/>
              <a:t>Pass Interference</a:t>
            </a:r>
            <a:endParaRPr/>
          </a:p>
          <a:p>
            <a:pPr marL="228600" lvl="0" indent="-13081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75000"/>
              <a:buChar char="●"/>
            </a:pPr>
            <a:r>
              <a:rPr lang="en-US"/>
              <a:t>Intentional Grounding (loss of down)</a:t>
            </a:r>
            <a:endParaRPr/>
          </a:p>
          <a:p>
            <a:pPr marL="228600" lvl="0" indent="-194310" algn="l" rtl="0">
              <a:spcBef>
                <a:spcPts val="1000"/>
              </a:spcBef>
              <a:spcAft>
                <a:spcPts val="0"/>
              </a:spcAft>
              <a:buSzPct val="75000"/>
              <a:buChar char="●"/>
            </a:pPr>
            <a:r>
              <a:rPr lang="en-US"/>
              <a:t>Illegal forward pass – watch for the double pass (loss of down)</a:t>
            </a:r>
            <a:endParaRPr/>
          </a:p>
          <a:p>
            <a:pPr marL="1143000" lvl="2" indent="-1016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ct val="105263"/>
              <a:buNone/>
            </a:pPr>
            <a:endParaRPr/>
          </a:p>
          <a:p>
            <a:pPr marL="685800" lvl="1" indent="-76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26316"/>
              <a:buNone/>
            </a:pP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1600"/>
              </a:spcAft>
              <a:buClr>
                <a:schemeClr val="dk1"/>
              </a:buClr>
              <a:buSzPct val="116667"/>
              <a:buNone/>
            </a:pP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3f7c718b5b1_0_7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New &amp; Updated Rules</a:t>
            </a:r>
            <a:endParaRPr/>
          </a:p>
        </p:txBody>
      </p:sp>
      <p:sp>
        <p:nvSpPr>
          <p:cNvPr id="81" name="Google Shape;81;g3f7c718b5b1_0_7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290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rPr lang="en-US"/>
              <a:t>1-1-3: All teams must begin with 7 players</a:t>
            </a:r>
            <a:endParaRPr/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/>
              <a:t>2-18: Provides the definition of hurdling (already a foul) </a:t>
            </a:r>
            <a:endParaRPr/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/>
              <a:t>3-4-4e: Two minute warning is </a:t>
            </a:r>
            <a:r>
              <a:rPr lang="en-US" b="1"/>
              <a:t>not</a:t>
            </a:r>
            <a:r>
              <a:rPr lang="en-US"/>
              <a:t> a timeout</a:t>
            </a:r>
            <a:endParaRPr/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/>
              <a:t>3-5-1: Increases team timeouts per half to </a:t>
            </a:r>
            <a:r>
              <a:rPr lang="en-US" b="1"/>
              <a:t>3</a:t>
            </a:r>
            <a:endParaRPr b="1"/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/>
              <a:t>9-7-4: Ball in player possession shall not be batted, stripped, or attempted to be stripped (Illegal batting - 10yd penalty)</a:t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1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en-US"/>
              <a:t>Common Defensive Fouls</a:t>
            </a:r>
            <a:endParaRPr/>
          </a:p>
        </p:txBody>
      </p:sp>
      <p:sp>
        <p:nvSpPr>
          <p:cNvPr id="390" name="Google Shape;390;p1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7500" lnSpcReduction="20000"/>
          </a:bodyPr>
          <a:lstStyle/>
          <a:p>
            <a:pPr marL="228600" lvl="0" indent="-18859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16667"/>
              <a:buChar char="●"/>
            </a:pPr>
            <a:r>
              <a:rPr lang="en-US"/>
              <a:t>Encroachment</a:t>
            </a:r>
            <a:endParaRPr/>
          </a:p>
          <a:p>
            <a:pPr marL="228600" lvl="0" indent="-18859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16667"/>
              <a:buChar char="●"/>
            </a:pPr>
            <a:r>
              <a:rPr lang="en-US"/>
              <a:t>Pass Interference</a:t>
            </a:r>
            <a:endParaRPr/>
          </a:p>
          <a:p>
            <a:pPr marL="228600" lvl="0" indent="-13938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75000"/>
              <a:buChar char="●"/>
            </a:pPr>
            <a:r>
              <a:rPr lang="en-US"/>
              <a:t>Holding </a:t>
            </a:r>
            <a:endParaRPr/>
          </a:p>
          <a:p>
            <a:pPr marL="228600" lvl="0" indent="-18859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16667"/>
              <a:buChar char="●"/>
            </a:pPr>
            <a:r>
              <a:rPr lang="en-US"/>
              <a:t>Charging into the player (automatic first down)</a:t>
            </a:r>
            <a:endParaRPr/>
          </a:p>
          <a:p>
            <a:pPr marL="228600" lvl="0" indent="-18859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16667"/>
              <a:buChar char="●"/>
            </a:pPr>
            <a:r>
              <a:rPr lang="en-US"/>
              <a:t>Roughing the Passer (automatic first down)</a:t>
            </a:r>
            <a:endParaRPr/>
          </a:p>
          <a:p>
            <a:pPr marL="228600" lvl="0" indent="-18859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16667"/>
              <a:buChar char="●"/>
            </a:pPr>
            <a:r>
              <a:rPr lang="en-US"/>
              <a:t>Hurdling (automatic first down)</a:t>
            </a:r>
            <a:endParaRPr/>
          </a:p>
          <a:p>
            <a:pPr marL="228600" lvl="0" indent="-13938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75000"/>
              <a:buChar char="●"/>
            </a:pPr>
            <a:r>
              <a:rPr lang="en-US"/>
              <a:t>Tripping (automatic first down)</a:t>
            </a:r>
            <a:endParaRPr/>
          </a:p>
          <a:p>
            <a:pPr marL="228600" lvl="0" indent="-13938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75000"/>
              <a:buChar char="●"/>
            </a:pPr>
            <a:r>
              <a:rPr lang="en-US"/>
              <a:t>Illegal personal contact (automatic first down)</a:t>
            </a:r>
            <a:endParaRPr/>
          </a:p>
          <a:p>
            <a:pPr marL="228600" lvl="0" indent="-13938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75000"/>
              <a:buChar char="●"/>
            </a:pPr>
            <a:r>
              <a:rPr lang="en-US"/>
              <a:t>Unsportsmanlike conduct (automatic first down)</a:t>
            </a:r>
            <a:endParaRPr/>
          </a:p>
          <a:p>
            <a:pPr marL="228600" lvl="0" indent="-13938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75000"/>
              <a:buChar char="●"/>
            </a:pPr>
            <a:r>
              <a:rPr lang="en-US"/>
              <a:t>Sideline interference 3+ (automatic first down)</a:t>
            </a:r>
            <a:endParaRPr/>
          </a:p>
          <a:p>
            <a:pPr marL="1143000" lvl="2" indent="-101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5263"/>
              <a:buNone/>
            </a:pPr>
            <a:endParaRPr/>
          </a:p>
          <a:p>
            <a:pPr marL="685800" lvl="1" indent="-76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26316"/>
              <a:buNone/>
            </a:pP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1600"/>
              </a:spcAft>
              <a:buClr>
                <a:schemeClr val="dk1"/>
              </a:buClr>
              <a:buSzPct val="116667"/>
              <a:buNone/>
            </a:pP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f7c718b5b1_0_6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New &amp; Updated Rules</a:t>
            </a:r>
            <a:endParaRPr/>
          </a:p>
        </p:txBody>
      </p:sp>
      <p:sp>
        <p:nvSpPr>
          <p:cNvPr id="88" name="Google Shape;88;g3f7c718b5b1_0_6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457200" lvl="0" indent="-334328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75000"/>
              <a:buChar char="●"/>
            </a:pPr>
            <a:r>
              <a:rPr lang="en-US"/>
              <a:t>2-36-10, 3-4-3-l, 4-1-1, 8-3-9 exception, 8-4-3 exception:</a:t>
            </a:r>
            <a:endParaRPr/>
          </a:p>
          <a:p>
            <a:pPr marL="914400" lvl="1" indent="-334328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ct val="64286"/>
              <a:buChar char="○"/>
            </a:pPr>
            <a:r>
              <a:rPr lang="en-US" sz="2800"/>
              <a:t>The scoring team may (if trailing in score) elect to keep possession of the ball. The scoring team would take possession, fourth down, on their own 20-yard line. All rules, including timing, for a scrimmage down apply</a:t>
            </a:r>
            <a:r>
              <a:rPr lang="en-US" sz="1450">
                <a:solidFill>
                  <a:srgbClr val="303537"/>
                </a:solidFill>
                <a:highlight>
                  <a:srgbClr val="FFFFFF"/>
                </a:highlight>
              </a:rPr>
              <a:t>.</a:t>
            </a:r>
            <a:endParaRPr sz="1450">
              <a:solidFill>
                <a:srgbClr val="303537"/>
              </a:solidFill>
              <a:highlight>
                <a:srgbClr val="FFFFFF"/>
              </a:highlight>
            </a:endParaRPr>
          </a:p>
          <a:p>
            <a:pPr marL="457200" lvl="0" indent="-334328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75000"/>
              <a:buChar char="●"/>
            </a:pPr>
            <a:r>
              <a:rPr lang="en-US"/>
              <a:t>4-1-1 &amp; 8-5-5:</a:t>
            </a:r>
            <a:endParaRPr/>
          </a:p>
          <a:p>
            <a:pPr marL="914400" lvl="1" indent="-334328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ct val="64286"/>
              <a:buChar char="○"/>
            </a:pPr>
            <a:r>
              <a:rPr lang="en-US" sz="2800"/>
              <a:t>The team whose goal line was not involved shall put the ball in play by a scrimmage kick from its own 20-yard line after a safety.</a:t>
            </a:r>
            <a:endParaRPr sz="1450">
              <a:solidFill>
                <a:srgbClr val="303537"/>
              </a:solidFill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150000"/>
              </a:lnSpc>
              <a:spcBef>
                <a:spcPts val="1000"/>
              </a:spcBef>
              <a:spcAft>
                <a:spcPts val="16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3f7c718b5b1_0_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en-US"/>
              <a:t>The Field	</a:t>
            </a:r>
            <a:endParaRPr/>
          </a:p>
        </p:txBody>
      </p:sp>
      <p:sp>
        <p:nvSpPr>
          <p:cNvPr id="95" name="Google Shape;95;g3f7c718b5b1_0_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●"/>
            </a:pPr>
            <a:r>
              <a:rPr lang="en-US"/>
              <a:t>40 yards wide x 80 yards long 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●"/>
            </a:pPr>
            <a:r>
              <a:rPr lang="en-US"/>
              <a:t>2, 10 yard end zones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2800"/>
              <a:buChar char="●"/>
            </a:pPr>
            <a:r>
              <a:rPr lang="en-US"/>
              <a:t>4 different possible configurations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f7c718b5b1_0_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en-US"/>
              <a:t>The Field	</a:t>
            </a:r>
            <a:endParaRPr/>
          </a:p>
        </p:txBody>
      </p:sp>
      <p:sp>
        <p:nvSpPr>
          <p:cNvPr id="102" name="Google Shape;102;g3f7c718b5b1_0_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●"/>
            </a:pPr>
            <a:r>
              <a:rPr lang="en-US"/>
              <a:t>10 yard line to 10 yard line, centered on the field (CIF standard)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2800"/>
              <a:buChar char="●"/>
            </a:pPr>
            <a:r>
              <a:rPr lang="en-US"/>
              <a:t>Use standard hash marks</a:t>
            </a:r>
            <a:endParaRPr/>
          </a:p>
        </p:txBody>
      </p:sp>
      <p:grpSp>
        <p:nvGrpSpPr>
          <p:cNvPr id="103" name="Google Shape;103;g3f7c718b5b1_0_6"/>
          <p:cNvGrpSpPr/>
          <p:nvPr/>
        </p:nvGrpSpPr>
        <p:grpSpPr>
          <a:xfrm>
            <a:off x="1849223" y="2936875"/>
            <a:ext cx="6819900" cy="3556150"/>
            <a:chOff x="1849223" y="2936875"/>
            <a:chExt cx="6819900" cy="3556150"/>
          </a:xfrm>
        </p:grpSpPr>
        <p:pic>
          <p:nvPicPr>
            <p:cNvPr id="104" name="Google Shape;104;g3f7c718b5b1_0_6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849223" y="2936875"/>
              <a:ext cx="6819900" cy="3556000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105" name="Google Shape;105;g3f7c718b5b1_0_6"/>
            <p:cNvGrpSpPr/>
            <p:nvPr/>
          </p:nvGrpSpPr>
          <p:grpSpPr>
            <a:xfrm>
              <a:off x="2744574" y="3650293"/>
              <a:ext cx="5029200" cy="1828800"/>
              <a:chOff x="2227649" y="3695443"/>
              <a:chExt cx="5029200" cy="1828800"/>
            </a:xfrm>
          </p:grpSpPr>
          <p:sp>
            <p:nvSpPr>
              <p:cNvPr id="106" name="Google Shape;106;g3f7c718b5b1_0_6"/>
              <p:cNvSpPr/>
              <p:nvPr/>
            </p:nvSpPr>
            <p:spPr>
              <a:xfrm>
                <a:off x="2227649" y="3695443"/>
                <a:ext cx="5029200" cy="1828800"/>
              </a:xfrm>
              <a:prstGeom prst="rect">
                <a:avLst/>
              </a:prstGeom>
              <a:solidFill>
                <a:schemeClr val="accent1">
                  <a:alpha val="57649"/>
                </a:schemeClr>
              </a:solidFill>
              <a:ln w="19050" cap="flat" cmpd="sng">
                <a:solidFill>
                  <a:srgbClr val="082836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107" name="Google Shape;107;g3f7c718b5b1_0_6"/>
              <p:cNvCxnSpPr/>
              <p:nvPr/>
            </p:nvCxnSpPr>
            <p:spPr>
              <a:xfrm>
                <a:off x="2734276" y="3695443"/>
                <a:ext cx="0" cy="18288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08" name="Google Shape;108;g3f7c718b5b1_0_6"/>
              <p:cNvCxnSpPr/>
              <p:nvPr/>
            </p:nvCxnSpPr>
            <p:spPr>
              <a:xfrm>
                <a:off x="3751649" y="3695443"/>
                <a:ext cx="0" cy="18288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09" name="Google Shape;109;g3f7c718b5b1_0_6"/>
              <p:cNvCxnSpPr/>
              <p:nvPr/>
            </p:nvCxnSpPr>
            <p:spPr>
              <a:xfrm>
                <a:off x="4769022" y="3695443"/>
                <a:ext cx="0" cy="18288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10" name="Google Shape;110;g3f7c718b5b1_0_6"/>
              <p:cNvCxnSpPr/>
              <p:nvPr/>
            </p:nvCxnSpPr>
            <p:spPr>
              <a:xfrm>
                <a:off x="5786395" y="3695443"/>
                <a:ext cx="0" cy="18288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11" name="Google Shape;111;g3f7c718b5b1_0_6"/>
              <p:cNvCxnSpPr/>
              <p:nvPr/>
            </p:nvCxnSpPr>
            <p:spPr>
              <a:xfrm>
                <a:off x="6803768" y="3695443"/>
                <a:ext cx="0" cy="18288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12" name="Google Shape;112;g3f7c718b5b1_0_6"/>
              <p:cNvCxnSpPr/>
              <p:nvPr/>
            </p:nvCxnSpPr>
            <p:spPr>
              <a:xfrm>
                <a:off x="3445478" y="4482843"/>
                <a:ext cx="0" cy="1524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</p:grpSp>
        <p:sp>
          <p:nvSpPr>
            <p:cNvPr id="113" name="Google Shape;113;g3f7c718b5b1_0_6"/>
            <p:cNvSpPr/>
            <p:nvPr/>
          </p:nvSpPr>
          <p:spPr>
            <a:xfrm rot="5400000">
              <a:off x="5138950" y="5370875"/>
              <a:ext cx="226800" cy="2017500"/>
            </a:xfrm>
            <a:prstGeom prst="rect">
              <a:avLst/>
            </a:pr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4" name="Google Shape;114;g3f7c718b5b1_0_6"/>
          <p:cNvGrpSpPr/>
          <p:nvPr/>
        </p:nvGrpSpPr>
        <p:grpSpPr>
          <a:xfrm>
            <a:off x="2612911" y="4306525"/>
            <a:ext cx="5284945" cy="540784"/>
            <a:chOff x="2612911" y="4306525"/>
            <a:chExt cx="5284945" cy="540784"/>
          </a:xfrm>
        </p:grpSpPr>
        <p:grpSp>
          <p:nvGrpSpPr>
            <p:cNvPr id="115" name="Google Shape;115;g3f7c718b5b1_0_6"/>
            <p:cNvGrpSpPr/>
            <p:nvPr/>
          </p:nvGrpSpPr>
          <p:grpSpPr>
            <a:xfrm>
              <a:off x="2612911" y="4306525"/>
              <a:ext cx="59100" cy="535868"/>
              <a:chOff x="2612911" y="4306525"/>
              <a:chExt cx="59100" cy="535868"/>
            </a:xfrm>
          </p:grpSpPr>
          <p:sp>
            <p:nvSpPr>
              <p:cNvPr id="116" name="Google Shape;116;g3f7c718b5b1_0_6"/>
              <p:cNvSpPr/>
              <p:nvPr/>
            </p:nvSpPr>
            <p:spPr>
              <a:xfrm>
                <a:off x="2612911" y="4306525"/>
                <a:ext cx="59100" cy="88500"/>
              </a:xfrm>
              <a:prstGeom prst="rect">
                <a:avLst/>
              </a:prstGeom>
              <a:solidFill>
                <a:srgbClr val="FF9900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" name="Google Shape;117;g3f7c718b5b1_0_6"/>
              <p:cNvSpPr/>
              <p:nvPr/>
            </p:nvSpPr>
            <p:spPr>
              <a:xfrm>
                <a:off x="2612911" y="4753893"/>
                <a:ext cx="59100" cy="88500"/>
              </a:xfrm>
              <a:prstGeom prst="rect">
                <a:avLst/>
              </a:prstGeom>
              <a:solidFill>
                <a:srgbClr val="FF9900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8" name="Google Shape;118;g3f7c718b5b1_0_6"/>
            <p:cNvGrpSpPr/>
            <p:nvPr/>
          </p:nvGrpSpPr>
          <p:grpSpPr>
            <a:xfrm>
              <a:off x="7838757" y="4311441"/>
              <a:ext cx="59100" cy="535868"/>
              <a:chOff x="7838757" y="4311441"/>
              <a:chExt cx="59100" cy="535868"/>
            </a:xfrm>
          </p:grpSpPr>
          <p:sp>
            <p:nvSpPr>
              <p:cNvPr id="119" name="Google Shape;119;g3f7c718b5b1_0_6"/>
              <p:cNvSpPr/>
              <p:nvPr/>
            </p:nvSpPr>
            <p:spPr>
              <a:xfrm>
                <a:off x="7838757" y="4311441"/>
                <a:ext cx="59100" cy="88500"/>
              </a:xfrm>
              <a:prstGeom prst="rect">
                <a:avLst/>
              </a:prstGeom>
              <a:solidFill>
                <a:srgbClr val="FF9900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120;g3f7c718b5b1_0_6"/>
              <p:cNvSpPr/>
              <p:nvPr/>
            </p:nvSpPr>
            <p:spPr>
              <a:xfrm>
                <a:off x="7838757" y="4758809"/>
                <a:ext cx="59100" cy="88500"/>
              </a:xfrm>
              <a:prstGeom prst="rect">
                <a:avLst/>
              </a:prstGeom>
              <a:solidFill>
                <a:srgbClr val="FF9900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375c0947e2c_0_7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en-US"/>
              <a:t>The Field	</a:t>
            </a:r>
            <a:endParaRPr/>
          </a:p>
        </p:txBody>
      </p:sp>
      <p:sp>
        <p:nvSpPr>
          <p:cNvPr id="127" name="Google Shape;127;g375c0947e2c_0_7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12260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92100" algn="l" rtl="0">
              <a:spcBef>
                <a:spcPts val="1000"/>
              </a:spcBef>
              <a:spcAft>
                <a:spcPts val="0"/>
              </a:spcAft>
              <a:buSzPts val="2800"/>
              <a:buChar char="●"/>
            </a:pPr>
            <a:r>
              <a:rPr lang="en-US"/>
              <a:t>10 yard line to 10 yard line, using the sideline</a:t>
            </a:r>
            <a:endParaRPr/>
          </a:p>
          <a:p>
            <a:pPr marL="228600" lvl="0" indent="-292100" algn="l" rtl="0">
              <a:spcBef>
                <a:spcPts val="1600"/>
              </a:spcBef>
              <a:spcAft>
                <a:spcPts val="0"/>
              </a:spcAft>
              <a:buSzPts val="2800"/>
              <a:buChar char="●"/>
            </a:pPr>
            <a:r>
              <a:rPr lang="en-US"/>
              <a:t>Use cones or pylons outside each end line 23’ apart from each other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128" name="Google Shape;128;g375c0947e2c_0_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49223" y="2937025"/>
            <a:ext cx="6819900" cy="3556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9" name="Google Shape;129;g375c0947e2c_0_70"/>
          <p:cNvGrpSpPr/>
          <p:nvPr/>
        </p:nvGrpSpPr>
        <p:grpSpPr>
          <a:xfrm>
            <a:off x="2744574" y="4101843"/>
            <a:ext cx="5029200" cy="1828800"/>
            <a:chOff x="2227649" y="3695443"/>
            <a:chExt cx="5029200" cy="1828800"/>
          </a:xfrm>
        </p:grpSpPr>
        <p:sp>
          <p:nvSpPr>
            <p:cNvPr id="130" name="Google Shape;130;g375c0947e2c_0_70"/>
            <p:cNvSpPr/>
            <p:nvPr/>
          </p:nvSpPr>
          <p:spPr>
            <a:xfrm>
              <a:off x="2227649" y="3695443"/>
              <a:ext cx="5029200" cy="1828800"/>
            </a:xfrm>
            <a:prstGeom prst="rect">
              <a:avLst/>
            </a:prstGeom>
            <a:solidFill>
              <a:schemeClr val="accent1">
                <a:alpha val="57649"/>
              </a:schemeClr>
            </a:solidFill>
            <a:ln w="19050" cap="flat" cmpd="sng">
              <a:solidFill>
                <a:srgbClr val="08283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31" name="Google Shape;131;g375c0947e2c_0_70"/>
            <p:cNvCxnSpPr/>
            <p:nvPr/>
          </p:nvCxnSpPr>
          <p:spPr>
            <a:xfrm>
              <a:off x="2734276" y="3695443"/>
              <a:ext cx="0" cy="18288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32" name="Google Shape;132;g375c0947e2c_0_70"/>
            <p:cNvCxnSpPr/>
            <p:nvPr/>
          </p:nvCxnSpPr>
          <p:spPr>
            <a:xfrm>
              <a:off x="3751649" y="3695443"/>
              <a:ext cx="0" cy="18288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33" name="Google Shape;133;g375c0947e2c_0_70"/>
            <p:cNvCxnSpPr/>
            <p:nvPr/>
          </p:nvCxnSpPr>
          <p:spPr>
            <a:xfrm>
              <a:off x="4769022" y="3695443"/>
              <a:ext cx="0" cy="18288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34" name="Google Shape;134;g375c0947e2c_0_70"/>
            <p:cNvCxnSpPr/>
            <p:nvPr/>
          </p:nvCxnSpPr>
          <p:spPr>
            <a:xfrm>
              <a:off x="5786395" y="3695443"/>
              <a:ext cx="0" cy="18288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35" name="Google Shape;135;g375c0947e2c_0_70"/>
            <p:cNvCxnSpPr/>
            <p:nvPr/>
          </p:nvCxnSpPr>
          <p:spPr>
            <a:xfrm>
              <a:off x="6803768" y="3695443"/>
              <a:ext cx="0" cy="18288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36" name="Google Shape;136;g375c0947e2c_0_70"/>
            <p:cNvCxnSpPr/>
            <p:nvPr/>
          </p:nvCxnSpPr>
          <p:spPr>
            <a:xfrm>
              <a:off x="3445478" y="4482843"/>
              <a:ext cx="0" cy="1524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137" name="Google Shape;137;g375c0947e2c_0_70"/>
          <p:cNvSpPr/>
          <p:nvPr/>
        </p:nvSpPr>
        <p:spPr>
          <a:xfrm rot="5400000">
            <a:off x="5138950" y="5370875"/>
            <a:ext cx="226800" cy="20175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8" name="Google Shape;138;g375c0947e2c_0_70"/>
          <p:cNvGrpSpPr/>
          <p:nvPr/>
        </p:nvGrpSpPr>
        <p:grpSpPr>
          <a:xfrm>
            <a:off x="2612911" y="4748313"/>
            <a:ext cx="5292545" cy="535876"/>
            <a:chOff x="2612911" y="4748313"/>
            <a:chExt cx="5292545" cy="535876"/>
          </a:xfrm>
        </p:grpSpPr>
        <p:grpSp>
          <p:nvGrpSpPr>
            <p:cNvPr id="139" name="Google Shape;139;g375c0947e2c_0_70"/>
            <p:cNvGrpSpPr/>
            <p:nvPr/>
          </p:nvGrpSpPr>
          <p:grpSpPr>
            <a:xfrm>
              <a:off x="2612911" y="4748313"/>
              <a:ext cx="59100" cy="535868"/>
              <a:chOff x="2612911" y="4306525"/>
              <a:chExt cx="59100" cy="535868"/>
            </a:xfrm>
          </p:grpSpPr>
          <p:sp>
            <p:nvSpPr>
              <p:cNvPr id="140" name="Google Shape;140;g375c0947e2c_0_70"/>
              <p:cNvSpPr/>
              <p:nvPr/>
            </p:nvSpPr>
            <p:spPr>
              <a:xfrm>
                <a:off x="2612911" y="4306525"/>
                <a:ext cx="59100" cy="88500"/>
              </a:xfrm>
              <a:prstGeom prst="rect">
                <a:avLst/>
              </a:prstGeom>
              <a:solidFill>
                <a:srgbClr val="FF9900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" name="Google Shape;141;g375c0947e2c_0_70"/>
              <p:cNvSpPr/>
              <p:nvPr/>
            </p:nvSpPr>
            <p:spPr>
              <a:xfrm>
                <a:off x="2612911" y="4753893"/>
                <a:ext cx="59100" cy="88500"/>
              </a:xfrm>
              <a:prstGeom prst="rect">
                <a:avLst/>
              </a:prstGeom>
              <a:solidFill>
                <a:srgbClr val="FF9900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2" name="Google Shape;142;g375c0947e2c_0_70"/>
            <p:cNvGrpSpPr/>
            <p:nvPr/>
          </p:nvGrpSpPr>
          <p:grpSpPr>
            <a:xfrm>
              <a:off x="7846357" y="4748321"/>
              <a:ext cx="59100" cy="535868"/>
              <a:chOff x="7838757" y="4842383"/>
              <a:chExt cx="59100" cy="535868"/>
            </a:xfrm>
          </p:grpSpPr>
          <p:sp>
            <p:nvSpPr>
              <p:cNvPr id="143" name="Google Shape;143;g375c0947e2c_0_70"/>
              <p:cNvSpPr/>
              <p:nvPr/>
            </p:nvSpPr>
            <p:spPr>
              <a:xfrm>
                <a:off x="7838757" y="4842383"/>
                <a:ext cx="59100" cy="88500"/>
              </a:xfrm>
              <a:prstGeom prst="rect">
                <a:avLst/>
              </a:prstGeom>
              <a:solidFill>
                <a:srgbClr val="FF9900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" name="Google Shape;144;g375c0947e2c_0_70"/>
              <p:cNvSpPr/>
              <p:nvPr/>
            </p:nvSpPr>
            <p:spPr>
              <a:xfrm>
                <a:off x="7838757" y="5289751"/>
                <a:ext cx="59100" cy="88500"/>
              </a:xfrm>
              <a:prstGeom prst="rect">
                <a:avLst/>
              </a:prstGeom>
              <a:solidFill>
                <a:srgbClr val="FF9900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375c0947e2c_0_5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en-US"/>
              <a:t>The Field	</a:t>
            </a:r>
            <a:endParaRPr/>
          </a:p>
        </p:txBody>
      </p:sp>
      <p:sp>
        <p:nvSpPr>
          <p:cNvPr id="151" name="Google Shape;151;g375c0947e2c_0_5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●"/>
            </a:pPr>
            <a:r>
              <a:rPr lang="en-US"/>
              <a:t>Use of one end zone, centered on the field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2800"/>
              <a:buChar char="●"/>
            </a:pPr>
            <a:r>
              <a:rPr lang="en-US"/>
              <a:t>Use standard hash marks</a:t>
            </a:r>
            <a:endParaRPr/>
          </a:p>
        </p:txBody>
      </p:sp>
      <p:grpSp>
        <p:nvGrpSpPr>
          <p:cNvPr id="152" name="Google Shape;152;g375c0947e2c_0_51"/>
          <p:cNvGrpSpPr/>
          <p:nvPr/>
        </p:nvGrpSpPr>
        <p:grpSpPr>
          <a:xfrm>
            <a:off x="1849223" y="2936875"/>
            <a:ext cx="6819900" cy="3556150"/>
            <a:chOff x="1849223" y="2936875"/>
            <a:chExt cx="6819900" cy="3556150"/>
          </a:xfrm>
        </p:grpSpPr>
        <p:grpSp>
          <p:nvGrpSpPr>
            <p:cNvPr id="153" name="Google Shape;153;g375c0947e2c_0_51"/>
            <p:cNvGrpSpPr/>
            <p:nvPr/>
          </p:nvGrpSpPr>
          <p:grpSpPr>
            <a:xfrm>
              <a:off x="1849223" y="2936875"/>
              <a:ext cx="6819900" cy="3556000"/>
              <a:chOff x="3093823" y="3059670"/>
              <a:chExt cx="6819900" cy="3556000"/>
            </a:xfrm>
          </p:grpSpPr>
          <p:pic>
            <p:nvPicPr>
              <p:cNvPr id="154" name="Google Shape;154;g375c0947e2c_0_51"/>
              <p:cNvPicPr preferRelativeResize="0"/>
              <p:nvPr/>
            </p:nvPicPr>
            <p:blipFill rotWithShape="1">
              <a:blip r:embed="rId3">
                <a:alphaModFix/>
              </a:blip>
              <a:srcRect/>
              <a:stretch/>
            </p:blipFill>
            <p:spPr>
              <a:xfrm>
                <a:off x="3093823" y="3059670"/>
                <a:ext cx="6819900" cy="3556000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55" name="Google Shape;155;g375c0947e2c_0_51"/>
              <p:cNvSpPr/>
              <p:nvPr/>
            </p:nvSpPr>
            <p:spPr>
              <a:xfrm>
                <a:off x="3472249" y="3818238"/>
                <a:ext cx="5029200" cy="1828800"/>
              </a:xfrm>
              <a:prstGeom prst="rect">
                <a:avLst/>
              </a:prstGeom>
              <a:solidFill>
                <a:schemeClr val="accent1">
                  <a:alpha val="57649"/>
                </a:schemeClr>
              </a:solidFill>
              <a:ln w="19050" cap="flat" cmpd="sng">
                <a:solidFill>
                  <a:srgbClr val="082836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156" name="Google Shape;156;g375c0947e2c_0_51"/>
              <p:cNvCxnSpPr/>
              <p:nvPr/>
            </p:nvCxnSpPr>
            <p:spPr>
              <a:xfrm>
                <a:off x="3978876" y="3818238"/>
                <a:ext cx="0" cy="18288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57" name="Google Shape;157;g375c0947e2c_0_51"/>
              <p:cNvCxnSpPr/>
              <p:nvPr/>
            </p:nvCxnSpPr>
            <p:spPr>
              <a:xfrm>
                <a:off x="4996249" y="3818238"/>
                <a:ext cx="0" cy="18288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58" name="Google Shape;158;g375c0947e2c_0_51"/>
              <p:cNvCxnSpPr/>
              <p:nvPr/>
            </p:nvCxnSpPr>
            <p:spPr>
              <a:xfrm>
                <a:off x="6013622" y="3818238"/>
                <a:ext cx="0" cy="18288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59" name="Google Shape;159;g375c0947e2c_0_51"/>
              <p:cNvCxnSpPr/>
              <p:nvPr/>
            </p:nvCxnSpPr>
            <p:spPr>
              <a:xfrm>
                <a:off x="7030995" y="3818238"/>
                <a:ext cx="0" cy="18288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60" name="Google Shape;160;g375c0947e2c_0_51"/>
              <p:cNvCxnSpPr/>
              <p:nvPr/>
            </p:nvCxnSpPr>
            <p:spPr>
              <a:xfrm>
                <a:off x="8048368" y="3818238"/>
                <a:ext cx="0" cy="18288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61" name="Google Shape;161;g375c0947e2c_0_51"/>
              <p:cNvCxnSpPr/>
              <p:nvPr/>
            </p:nvCxnSpPr>
            <p:spPr>
              <a:xfrm>
                <a:off x="4690078" y="4605638"/>
                <a:ext cx="0" cy="1524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</p:grpSp>
        <p:sp>
          <p:nvSpPr>
            <p:cNvPr id="162" name="Google Shape;162;g375c0947e2c_0_51"/>
            <p:cNvSpPr/>
            <p:nvPr/>
          </p:nvSpPr>
          <p:spPr>
            <a:xfrm rot="5400000">
              <a:off x="5138950" y="5370875"/>
              <a:ext cx="226800" cy="2017500"/>
            </a:xfrm>
            <a:prstGeom prst="rect">
              <a:avLst/>
            </a:pr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3" name="Google Shape;163;g375c0947e2c_0_51"/>
          <p:cNvGrpSpPr/>
          <p:nvPr/>
        </p:nvGrpSpPr>
        <p:grpSpPr>
          <a:xfrm>
            <a:off x="2081969" y="4306525"/>
            <a:ext cx="5284945" cy="540784"/>
            <a:chOff x="2081969" y="4306525"/>
            <a:chExt cx="5284945" cy="540784"/>
          </a:xfrm>
        </p:grpSpPr>
        <p:grpSp>
          <p:nvGrpSpPr>
            <p:cNvPr id="164" name="Google Shape;164;g375c0947e2c_0_51"/>
            <p:cNvGrpSpPr/>
            <p:nvPr/>
          </p:nvGrpSpPr>
          <p:grpSpPr>
            <a:xfrm>
              <a:off x="2081969" y="4306525"/>
              <a:ext cx="59100" cy="535868"/>
              <a:chOff x="2081969" y="4306525"/>
              <a:chExt cx="59100" cy="535868"/>
            </a:xfrm>
          </p:grpSpPr>
          <p:sp>
            <p:nvSpPr>
              <p:cNvPr id="165" name="Google Shape;165;g375c0947e2c_0_51"/>
              <p:cNvSpPr/>
              <p:nvPr/>
            </p:nvSpPr>
            <p:spPr>
              <a:xfrm>
                <a:off x="2081969" y="4306525"/>
                <a:ext cx="59100" cy="88500"/>
              </a:xfrm>
              <a:prstGeom prst="rect">
                <a:avLst/>
              </a:prstGeom>
              <a:solidFill>
                <a:srgbClr val="FF9900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" name="Google Shape;166;g375c0947e2c_0_51"/>
              <p:cNvSpPr/>
              <p:nvPr/>
            </p:nvSpPr>
            <p:spPr>
              <a:xfrm>
                <a:off x="2081969" y="4753893"/>
                <a:ext cx="59100" cy="88500"/>
              </a:xfrm>
              <a:prstGeom prst="rect">
                <a:avLst/>
              </a:prstGeom>
              <a:solidFill>
                <a:srgbClr val="FF9900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7" name="Google Shape;167;g375c0947e2c_0_51"/>
            <p:cNvGrpSpPr/>
            <p:nvPr/>
          </p:nvGrpSpPr>
          <p:grpSpPr>
            <a:xfrm>
              <a:off x="7307815" y="4311441"/>
              <a:ext cx="59100" cy="535868"/>
              <a:chOff x="7307815" y="4311441"/>
              <a:chExt cx="59100" cy="535868"/>
            </a:xfrm>
          </p:grpSpPr>
          <p:sp>
            <p:nvSpPr>
              <p:cNvPr id="168" name="Google Shape;168;g375c0947e2c_0_51"/>
              <p:cNvSpPr/>
              <p:nvPr/>
            </p:nvSpPr>
            <p:spPr>
              <a:xfrm>
                <a:off x="7307815" y="4311441"/>
                <a:ext cx="59100" cy="88500"/>
              </a:xfrm>
              <a:prstGeom prst="rect">
                <a:avLst/>
              </a:prstGeom>
              <a:solidFill>
                <a:srgbClr val="FF9900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" name="Google Shape;169;g375c0947e2c_0_51"/>
              <p:cNvSpPr/>
              <p:nvPr/>
            </p:nvSpPr>
            <p:spPr>
              <a:xfrm>
                <a:off x="7307815" y="4758809"/>
                <a:ext cx="59100" cy="88500"/>
              </a:xfrm>
              <a:prstGeom prst="rect">
                <a:avLst/>
              </a:prstGeom>
              <a:solidFill>
                <a:srgbClr val="FF9900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en-US"/>
              <a:t>The Field	</a:t>
            </a:r>
            <a:endParaRPr/>
          </a:p>
        </p:txBody>
      </p:sp>
      <p:sp>
        <p:nvSpPr>
          <p:cNvPr id="176" name="Google Shape;176;p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1181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●"/>
            </a:pPr>
            <a:r>
              <a:rPr lang="en-US"/>
              <a:t>Using one end zone, using the sideline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2800"/>
              <a:buChar char="●"/>
            </a:pPr>
            <a:r>
              <a:rPr lang="en-US"/>
              <a:t>Use cones or pylons outside each end line 23’ apart from each other</a:t>
            </a:r>
            <a:endParaRPr/>
          </a:p>
        </p:txBody>
      </p:sp>
      <p:grpSp>
        <p:nvGrpSpPr>
          <p:cNvPr id="177" name="Google Shape;177;p3"/>
          <p:cNvGrpSpPr/>
          <p:nvPr/>
        </p:nvGrpSpPr>
        <p:grpSpPr>
          <a:xfrm>
            <a:off x="1849223" y="2936875"/>
            <a:ext cx="6819900" cy="3556000"/>
            <a:chOff x="1849223" y="2936875"/>
            <a:chExt cx="6819900" cy="3556000"/>
          </a:xfrm>
        </p:grpSpPr>
        <p:pic>
          <p:nvPicPr>
            <p:cNvPr id="178" name="Google Shape;178;p3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849223" y="2936875"/>
              <a:ext cx="6819900" cy="3556000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179" name="Google Shape;179;p3"/>
            <p:cNvGrpSpPr/>
            <p:nvPr/>
          </p:nvGrpSpPr>
          <p:grpSpPr>
            <a:xfrm>
              <a:off x="2240349" y="4127243"/>
              <a:ext cx="5029200" cy="1828800"/>
              <a:chOff x="2227649" y="3695443"/>
              <a:chExt cx="5029200" cy="1828800"/>
            </a:xfrm>
          </p:grpSpPr>
          <p:sp>
            <p:nvSpPr>
              <p:cNvPr id="180" name="Google Shape;180;p3"/>
              <p:cNvSpPr/>
              <p:nvPr/>
            </p:nvSpPr>
            <p:spPr>
              <a:xfrm>
                <a:off x="2227649" y="3695443"/>
                <a:ext cx="5029200" cy="1828800"/>
              </a:xfrm>
              <a:prstGeom prst="rect">
                <a:avLst/>
              </a:prstGeom>
              <a:solidFill>
                <a:schemeClr val="accent1">
                  <a:alpha val="57647"/>
                </a:schemeClr>
              </a:solidFill>
              <a:ln w="19050" cap="flat" cmpd="sng">
                <a:solidFill>
                  <a:srgbClr val="082836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181" name="Google Shape;181;p3"/>
              <p:cNvCxnSpPr/>
              <p:nvPr/>
            </p:nvCxnSpPr>
            <p:spPr>
              <a:xfrm>
                <a:off x="2734276" y="3695443"/>
                <a:ext cx="0" cy="18288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82" name="Google Shape;182;p3"/>
              <p:cNvCxnSpPr/>
              <p:nvPr/>
            </p:nvCxnSpPr>
            <p:spPr>
              <a:xfrm>
                <a:off x="3751649" y="3695443"/>
                <a:ext cx="0" cy="18288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83" name="Google Shape;183;p3"/>
              <p:cNvCxnSpPr/>
              <p:nvPr/>
            </p:nvCxnSpPr>
            <p:spPr>
              <a:xfrm>
                <a:off x="4769022" y="3695443"/>
                <a:ext cx="0" cy="18288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84" name="Google Shape;184;p3"/>
              <p:cNvCxnSpPr/>
              <p:nvPr/>
            </p:nvCxnSpPr>
            <p:spPr>
              <a:xfrm>
                <a:off x="5786395" y="3695443"/>
                <a:ext cx="0" cy="18288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85" name="Google Shape;185;p3"/>
              <p:cNvCxnSpPr/>
              <p:nvPr/>
            </p:nvCxnSpPr>
            <p:spPr>
              <a:xfrm>
                <a:off x="6803768" y="3695443"/>
                <a:ext cx="0" cy="18288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86" name="Google Shape;186;p3"/>
              <p:cNvCxnSpPr/>
              <p:nvPr/>
            </p:nvCxnSpPr>
            <p:spPr>
              <a:xfrm>
                <a:off x="3445478" y="4482843"/>
                <a:ext cx="0" cy="1524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</p:grpSp>
        <p:sp>
          <p:nvSpPr>
            <p:cNvPr id="187" name="Google Shape;187;p3"/>
            <p:cNvSpPr/>
            <p:nvPr/>
          </p:nvSpPr>
          <p:spPr>
            <a:xfrm rot="5400000">
              <a:off x="5139090" y="5370865"/>
              <a:ext cx="226650" cy="2017370"/>
            </a:xfrm>
            <a:prstGeom prst="rect">
              <a:avLst/>
            </a:pr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8" name="Google Shape;188;p3"/>
          <p:cNvGrpSpPr/>
          <p:nvPr/>
        </p:nvGrpSpPr>
        <p:grpSpPr>
          <a:xfrm>
            <a:off x="2126214" y="4748313"/>
            <a:ext cx="5292545" cy="535876"/>
            <a:chOff x="2612911" y="4748313"/>
            <a:chExt cx="5292545" cy="535876"/>
          </a:xfrm>
        </p:grpSpPr>
        <p:grpSp>
          <p:nvGrpSpPr>
            <p:cNvPr id="189" name="Google Shape;189;p3"/>
            <p:cNvGrpSpPr/>
            <p:nvPr/>
          </p:nvGrpSpPr>
          <p:grpSpPr>
            <a:xfrm>
              <a:off x="2612911" y="4748313"/>
              <a:ext cx="59100" cy="535868"/>
              <a:chOff x="2612911" y="4306525"/>
              <a:chExt cx="59100" cy="535868"/>
            </a:xfrm>
          </p:grpSpPr>
          <p:sp>
            <p:nvSpPr>
              <p:cNvPr id="190" name="Google Shape;190;p3"/>
              <p:cNvSpPr/>
              <p:nvPr/>
            </p:nvSpPr>
            <p:spPr>
              <a:xfrm>
                <a:off x="2612911" y="4306525"/>
                <a:ext cx="59100" cy="88500"/>
              </a:xfrm>
              <a:prstGeom prst="rect">
                <a:avLst/>
              </a:prstGeom>
              <a:solidFill>
                <a:srgbClr val="FF9900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191;p3"/>
              <p:cNvSpPr/>
              <p:nvPr/>
            </p:nvSpPr>
            <p:spPr>
              <a:xfrm>
                <a:off x="2612911" y="4753893"/>
                <a:ext cx="59100" cy="88500"/>
              </a:xfrm>
              <a:prstGeom prst="rect">
                <a:avLst/>
              </a:prstGeom>
              <a:solidFill>
                <a:srgbClr val="FF9900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92" name="Google Shape;192;p3"/>
            <p:cNvGrpSpPr/>
            <p:nvPr/>
          </p:nvGrpSpPr>
          <p:grpSpPr>
            <a:xfrm>
              <a:off x="7846357" y="4748321"/>
              <a:ext cx="59100" cy="535868"/>
              <a:chOff x="7838757" y="4842383"/>
              <a:chExt cx="59100" cy="535868"/>
            </a:xfrm>
          </p:grpSpPr>
          <p:sp>
            <p:nvSpPr>
              <p:cNvPr id="193" name="Google Shape;193;p3"/>
              <p:cNvSpPr/>
              <p:nvPr/>
            </p:nvSpPr>
            <p:spPr>
              <a:xfrm>
                <a:off x="7838757" y="4842383"/>
                <a:ext cx="59100" cy="88500"/>
              </a:xfrm>
              <a:prstGeom prst="rect">
                <a:avLst/>
              </a:prstGeom>
              <a:solidFill>
                <a:srgbClr val="FF9900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194;p3"/>
              <p:cNvSpPr/>
              <p:nvPr/>
            </p:nvSpPr>
            <p:spPr>
              <a:xfrm>
                <a:off x="7838757" y="5289751"/>
                <a:ext cx="59100" cy="88500"/>
              </a:xfrm>
              <a:prstGeom prst="rect">
                <a:avLst/>
              </a:prstGeom>
              <a:solidFill>
                <a:srgbClr val="FF9900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>
</file>

<file path=ppt/theme/theme1.xml><?xml version="1.0" encoding="utf-8"?>
<a:theme xmlns:a="http://schemas.openxmlformats.org/drawingml/2006/main" name="Gameday">
  <a:themeElements>
    <a:clrScheme name="Gameday">
      <a:dk1>
        <a:srgbClr val="4285F4"/>
      </a:dk1>
      <a:lt1>
        <a:srgbClr val="FFFFFF"/>
      </a:lt1>
      <a:dk2>
        <a:srgbClr val="666666"/>
      </a:dk2>
      <a:lt2>
        <a:srgbClr val="D9D9D9"/>
      </a:lt2>
      <a:accent1>
        <a:srgbClr val="455A64"/>
      </a:accent1>
      <a:accent2>
        <a:srgbClr val="607D8B"/>
      </a:accent2>
      <a:accent3>
        <a:srgbClr val="FF5722"/>
      </a:accent3>
      <a:accent4>
        <a:srgbClr val="D84315"/>
      </a:accent4>
      <a:accent5>
        <a:srgbClr val="1C3AA9"/>
      </a:accent5>
      <a:accent6>
        <a:srgbClr val="FFAB40"/>
      </a:accent6>
      <a:hlink>
        <a:srgbClr val="1C3AA9"/>
      </a:hlink>
      <a:folHlink>
        <a:srgbClr val="1C3AA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1742</Words>
  <Application>Microsoft Office PowerPoint</Application>
  <PresentationFormat>Widescreen</PresentationFormat>
  <Paragraphs>284</Paragraphs>
  <Slides>30</Slides>
  <Notes>30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5" baseType="lpstr">
      <vt:lpstr>Play</vt:lpstr>
      <vt:lpstr>Alfa Slab One</vt:lpstr>
      <vt:lpstr>Arial</vt:lpstr>
      <vt:lpstr>Proxima Nova</vt:lpstr>
      <vt:lpstr>Gameday</vt:lpstr>
      <vt:lpstr>Flag Football Basics</vt:lpstr>
      <vt:lpstr>Mechanics changes</vt:lpstr>
      <vt:lpstr>New &amp; Updated Rules</vt:lpstr>
      <vt:lpstr>New &amp; Updated Rules</vt:lpstr>
      <vt:lpstr>The Field </vt:lpstr>
      <vt:lpstr>The Field </vt:lpstr>
      <vt:lpstr>The Field </vt:lpstr>
      <vt:lpstr>The Field </vt:lpstr>
      <vt:lpstr>The Field </vt:lpstr>
      <vt:lpstr>The Equipment</vt:lpstr>
      <vt:lpstr>The Uniform</vt:lpstr>
      <vt:lpstr>Pre-Game</vt:lpstr>
      <vt:lpstr>Mechanics</vt:lpstr>
      <vt:lpstr>The Game </vt:lpstr>
      <vt:lpstr>The Game - Timing</vt:lpstr>
      <vt:lpstr>The Game – Line of Scrimmage</vt:lpstr>
      <vt:lpstr>The Game – Scrimmage Plays</vt:lpstr>
      <vt:lpstr>The Game – Fumbles, Muff, Backwards Pass</vt:lpstr>
      <vt:lpstr>The Game – Dead ball </vt:lpstr>
      <vt:lpstr>The Game - Blocking</vt:lpstr>
      <vt:lpstr>The Game - Blocking</vt:lpstr>
      <vt:lpstr>The Game - Blocking</vt:lpstr>
      <vt:lpstr>The Game - Blocking</vt:lpstr>
      <vt:lpstr>PowerPoint Presentation</vt:lpstr>
      <vt:lpstr>PowerPoint Presentation</vt:lpstr>
      <vt:lpstr>PowerPoint Presentation</vt:lpstr>
      <vt:lpstr>The Game - Kicking</vt:lpstr>
      <vt:lpstr>The Game - Scoring</vt:lpstr>
      <vt:lpstr>Common Offensive Fouls</vt:lpstr>
      <vt:lpstr>Common Defensive Fouls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Katie Ott</dc:creator>
  <cp:lastModifiedBy>Steve Coover</cp:lastModifiedBy>
  <cp:revision>1</cp:revision>
  <dcterms:created xsi:type="dcterms:W3CDTF">2025-08-04T00:28:16Z</dcterms:created>
  <dcterms:modified xsi:type="dcterms:W3CDTF">2026-07-16T14:10:59Z</dcterms:modified>
</cp:coreProperties>
</file>